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notesMasterIdLst>
    <p:notesMasterId r:id="rId29"/>
  </p:notesMasterIdLst>
  <p:sldIdLst>
    <p:sldId id="256" r:id="rId2"/>
    <p:sldId id="260" r:id="rId3"/>
    <p:sldId id="259" r:id="rId4"/>
    <p:sldId id="257" r:id="rId5"/>
    <p:sldId id="258" r:id="rId6"/>
    <p:sldId id="274" r:id="rId7"/>
    <p:sldId id="261" r:id="rId8"/>
    <p:sldId id="275" r:id="rId9"/>
    <p:sldId id="262" r:id="rId10"/>
    <p:sldId id="277" r:id="rId11"/>
    <p:sldId id="263" r:id="rId12"/>
    <p:sldId id="276" r:id="rId13"/>
    <p:sldId id="264" r:id="rId14"/>
    <p:sldId id="278" r:id="rId15"/>
    <p:sldId id="279" r:id="rId16"/>
    <p:sldId id="265" r:id="rId17"/>
    <p:sldId id="266" r:id="rId18"/>
    <p:sldId id="267" r:id="rId19"/>
    <p:sldId id="269" r:id="rId20"/>
    <p:sldId id="280" r:id="rId21"/>
    <p:sldId id="281" r:id="rId22"/>
    <p:sldId id="282" r:id="rId23"/>
    <p:sldId id="271" r:id="rId24"/>
    <p:sldId id="272" r:id="rId25"/>
    <p:sldId id="273" r:id="rId26"/>
    <p:sldId id="268" r:id="rId27"/>
    <p:sldId id="27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1413"/>
  </p:normalViewPr>
  <p:slideViewPr>
    <p:cSldViewPr snapToGrid="0" snapToObjects="1">
      <p:cViewPr varScale="1">
        <p:scale>
          <a:sx n="103" d="100"/>
          <a:sy n="103" d="100"/>
        </p:scale>
        <p:origin x="89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A9C2E8-22F5-5B4B-85E2-69C38B683E58}" type="datetimeFigureOut">
              <a:rPr lang="en-US" smtClean="0"/>
              <a:t>4/7/22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79DA9D-66FB-EB4B-8B04-7C73818A0B9C}" type="slidenum">
              <a:rPr lang="en-US" smtClean="0"/>
              <a:t>‹#›</a:t>
            </a:fld>
            <a:endParaRPr lang="en-US"/>
          </a:p>
        </p:txBody>
      </p:sp>
    </p:spTree>
    <p:extLst>
      <p:ext uri="{BB962C8B-B14F-4D97-AF65-F5344CB8AC3E}">
        <p14:creationId xmlns:p14="http://schemas.microsoft.com/office/powerpoint/2010/main" val="663526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allowing every person in your sample to get a different intercept accounts for the fact that people have differences in response times, but fixing the slope of the regression lets you test the effect across your conditions </a:t>
            </a:r>
          </a:p>
          <a:p>
            <a:endParaRPr lang="en-US" dirty="0"/>
          </a:p>
        </p:txBody>
      </p:sp>
      <p:sp>
        <p:nvSpPr>
          <p:cNvPr id="4" name="Slide Number Placeholder 3"/>
          <p:cNvSpPr>
            <a:spLocks noGrp="1"/>
          </p:cNvSpPr>
          <p:nvPr>
            <p:ph type="sldNum" sz="quarter" idx="5"/>
          </p:nvPr>
        </p:nvSpPr>
        <p:spPr/>
        <p:txBody>
          <a:bodyPr/>
          <a:lstStyle/>
          <a:p>
            <a:fld id="{0E79DA9D-66FB-EB4B-8B04-7C73818A0B9C}" type="slidenum">
              <a:rPr lang="en-US" smtClean="0"/>
              <a:t>21</a:t>
            </a:fld>
            <a:endParaRPr lang="en-US"/>
          </a:p>
        </p:txBody>
      </p:sp>
    </p:spTree>
    <p:extLst>
      <p:ext uri="{BB962C8B-B14F-4D97-AF65-F5344CB8AC3E}">
        <p14:creationId xmlns:p14="http://schemas.microsoft.com/office/powerpoint/2010/main" val="3113438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96A35EAA-ED80-4FF1-942C-82B1D483AF60}"/>
              </a:ext>
            </a:extLst>
          </p:cNvPr>
          <p:cNvSpPr/>
          <p:nvPr/>
        </p:nvSpPr>
        <p:spPr>
          <a:xfrm rot="21133683" flipH="1">
            <a:off x="977627" y="481134"/>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415F49B-3CBC-46CF-AFB5-988852D0479E}"/>
              </a:ext>
            </a:extLst>
          </p:cNvPr>
          <p:cNvSpPr/>
          <p:nvPr/>
        </p:nvSpPr>
        <p:spPr>
          <a:xfrm rot="21133683" flipH="1">
            <a:off x="1010574" y="456230"/>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D80FF0C0-FC1A-4C5B-9FE5-09BA33FF7EE3}"/>
              </a:ext>
            </a:extLst>
          </p:cNvPr>
          <p:cNvSpPr>
            <a:spLocks noGrp="1"/>
          </p:cNvSpPr>
          <p:nvPr>
            <p:ph type="ctrTitle"/>
          </p:nvPr>
        </p:nvSpPr>
        <p:spPr>
          <a:xfrm>
            <a:off x="1956392" y="1398181"/>
            <a:ext cx="7134446" cy="2870791"/>
          </a:xfrm>
        </p:spPr>
        <p:txBody>
          <a:bodyPr anchor="ctr">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E989092-15F8-4341-8D94-9E799301C51A}"/>
              </a:ext>
            </a:extLst>
          </p:cNvPr>
          <p:cNvSpPr>
            <a:spLocks noGrp="1"/>
          </p:cNvSpPr>
          <p:nvPr>
            <p:ph type="subTitle" idx="1"/>
          </p:nvPr>
        </p:nvSpPr>
        <p:spPr>
          <a:xfrm>
            <a:off x="6270835" y="5135527"/>
            <a:ext cx="4397164" cy="1057938"/>
          </a:xfrm>
        </p:spPr>
        <p:txBody>
          <a:bodyPr anchor="ctr">
            <a:normAutofit/>
          </a:bodyPr>
          <a:lstStyle>
            <a:lvl1pPr marL="0" indent="0" algn="l">
              <a:lnSpc>
                <a:spcPct val="100000"/>
              </a:lnSpc>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97328B-E858-4921-99C2-3B0BE1724C6F}"/>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5" name="Footer Placeholder 4">
            <a:extLst>
              <a:ext uri="{FF2B5EF4-FFF2-40B4-BE49-F238E27FC236}">
                <a16:creationId xmlns:a16="http://schemas.microsoft.com/office/drawing/2014/main" id="{ED381296-9B7B-4EF3-89B3-8B33E6070F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2FE59-6CD1-4D0F-8A06-10CA2D3836CD}"/>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057067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139E3-FB89-4585-A22D-15851E8DE0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94B498-70D2-4956-A576-83345B38DC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2A84CB-FF9E-43D6-8805-B4ABB520D60C}"/>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5" name="Footer Placeholder 4">
            <a:extLst>
              <a:ext uri="{FF2B5EF4-FFF2-40B4-BE49-F238E27FC236}">
                <a16:creationId xmlns:a16="http://schemas.microsoft.com/office/drawing/2014/main" id="{BCA7EE14-0A60-428B-BC0E-A50951E0E3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2A9A22-BBF2-4B23-B17F-B32AC87D290F}"/>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521822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5CC51B-E0BE-4D50-A04A-571F8BCAE2A7}"/>
              </a:ext>
            </a:extLst>
          </p:cNvPr>
          <p:cNvSpPr>
            <a:spLocks noGrp="1"/>
          </p:cNvSpPr>
          <p:nvPr>
            <p:ph type="title" orient="vert"/>
          </p:nvPr>
        </p:nvSpPr>
        <p:spPr>
          <a:xfrm>
            <a:off x="9099550" y="692150"/>
            <a:ext cx="2254250" cy="530993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41F5607-7A89-4981-87F4-98BC7CE0A921}"/>
              </a:ext>
            </a:extLst>
          </p:cNvPr>
          <p:cNvSpPr>
            <a:spLocks noGrp="1"/>
          </p:cNvSpPr>
          <p:nvPr>
            <p:ph type="body" orient="vert" idx="1"/>
          </p:nvPr>
        </p:nvSpPr>
        <p:spPr>
          <a:xfrm>
            <a:off x="838200" y="692150"/>
            <a:ext cx="8108950" cy="53099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820D5BE-275A-42D5-BCE1-357D53FC50C3}"/>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5" name="Footer Placeholder 4">
            <a:extLst>
              <a:ext uri="{FF2B5EF4-FFF2-40B4-BE49-F238E27FC236}">
                <a16:creationId xmlns:a16="http://schemas.microsoft.com/office/drawing/2014/main" id="{11525F9A-B406-4028-AC92-D12450519F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70F0A-5147-4274-A0A1-BD21917945FE}"/>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117396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AC77D-9BA0-4A3B-B823-2059DC3C3D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811DB-C16F-4CED-97C6-73ABD71F33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E14D3C-7343-4DD7-B816-0D4D66BD61BF}"/>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5" name="Footer Placeholder 4">
            <a:extLst>
              <a:ext uri="{FF2B5EF4-FFF2-40B4-BE49-F238E27FC236}">
                <a16:creationId xmlns:a16="http://schemas.microsoft.com/office/drawing/2014/main" id="{BE2409C8-4D7C-40EE-A12E-59CB555C72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22D5-7193-4F59-83B4-3C19E8B1495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569320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BEFA1-A4AB-4CF4-B02E-57AAED5719D6}"/>
              </a:ext>
            </a:extLst>
          </p:cNvPr>
          <p:cNvSpPr>
            <a:spLocks noGrp="1"/>
          </p:cNvSpPr>
          <p:nvPr>
            <p:ph type="title"/>
          </p:nvPr>
        </p:nvSpPr>
        <p:spPr>
          <a:xfrm>
            <a:off x="1621971" y="1709738"/>
            <a:ext cx="9165772" cy="2963271"/>
          </a:xfrm>
        </p:spPr>
        <p:txBody>
          <a:bodyPr anchor="b"/>
          <a:lstStyle>
            <a:lvl1pPr algn="ct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0AB406C-F19A-4393-9AD1-A300A7E452E8}"/>
              </a:ext>
            </a:extLst>
          </p:cNvPr>
          <p:cNvSpPr>
            <a:spLocks noGrp="1"/>
          </p:cNvSpPr>
          <p:nvPr>
            <p:ph type="body" idx="1"/>
          </p:nvPr>
        </p:nvSpPr>
        <p:spPr>
          <a:xfrm>
            <a:off x="1621971" y="4875028"/>
            <a:ext cx="9165772" cy="1052623"/>
          </a:xfrm>
        </p:spPr>
        <p:txBody>
          <a:bodyPr>
            <a:normAutofit/>
          </a:bodyPr>
          <a:lstStyle>
            <a:lvl1pPr marL="0" indent="0" algn="ctr">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7D7AE7-47F6-4023-8D44-8BA1DAB05FF2}"/>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5" name="Footer Placeholder 4">
            <a:extLst>
              <a:ext uri="{FF2B5EF4-FFF2-40B4-BE49-F238E27FC236}">
                <a16:creationId xmlns:a16="http://schemas.microsoft.com/office/drawing/2014/main" id="{57AB32FC-A974-44FC-9804-F871EE51D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59ADE9-F40E-4E3B-AB8D-68CB1F4854A5}"/>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658836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4D816-3E01-4EFD-AD9C-783D674DA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F53D69-34A7-451D-A902-5F6CD13343FE}"/>
              </a:ext>
            </a:extLst>
          </p:cNvPr>
          <p:cNvSpPr>
            <a:spLocks noGrp="1"/>
          </p:cNvSpPr>
          <p:nvPr>
            <p:ph sz="half" idx="1"/>
          </p:nvPr>
        </p:nvSpPr>
        <p:spPr>
          <a:xfrm>
            <a:off x="1020722" y="2095500"/>
            <a:ext cx="4999077"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6E1E0E2-7D34-48E0-8795-546D2F00E2CF}"/>
              </a:ext>
            </a:extLst>
          </p:cNvPr>
          <p:cNvSpPr>
            <a:spLocks noGrp="1"/>
          </p:cNvSpPr>
          <p:nvPr>
            <p:ph sz="half" idx="2"/>
          </p:nvPr>
        </p:nvSpPr>
        <p:spPr>
          <a:xfrm>
            <a:off x="6281056" y="2095500"/>
            <a:ext cx="5072743"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E005476-6B6D-4BA3-919B-5335D6429852}"/>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6" name="Footer Placeholder 5">
            <a:extLst>
              <a:ext uri="{FF2B5EF4-FFF2-40B4-BE49-F238E27FC236}">
                <a16:creationId xmlns:a16="http://schemas.microsoft.com/office/drawing/2014/main" id="{F5DB6D41-07E2-4F6D-BB39-217957FE76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E0CA9C-BFED-484F-B765-EA8CE4B4B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457951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74AD2-5208-4201-90A7-F961876195F8}"/>
              </a:ext>
            </a:extLst>
          </p:cNvPr>
          <p:cNvSpPr>
            <a:spLocks noGrp="1"/>
          </p:cNvSpPr>
          <p:nvPr>
            <p:ph type="title"/>
          </p:nvPr>
        </p:nvSpPr>
        <p:spPr>
          <a:xfrm>
            <a:off x="1028700" y="702129"/>
            <a:ext cx="10326688" cy="11256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3A3FF53-BE24-42E9-BA12-BC5863CBFF1B}"/>
              </a:ext>
            </a:extLst>
          </p:cNvPr>
          <p:cNvSpPr>
            <a:spLocks noGrp="1"/>
          </p:cNvSpPr>
          <p:nvPr>
            <p:ph type="body" idx="1"/>
          </p:nvPr>
        </p:nvSpPr>
        <p:spPr>
          <a:xfrm>
            <a:off x="1028700" y="1827804"/>
            <a:ext cx="4968875"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7A84776-6678-4D27-9BE9-5D83FC9E884F}"/>
              </a:ext>
            </a:extLst>
          </p:cNvPr>
          <p:cNvSpPr>
            <a:spLocks noGrp="1"/>
          </p:cNvSpPr>
          <p:nvPr>
            <p:ph sz="half" idx="2"/>
          </p:nvPr>
        </p:nvSpPr>
        <p:spPr>
          <a:xfrm>
            <a:off x="1028700" y="2642191"/>
            <a:ext cx="4968875" cy="340241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8BCA2E2-5B30-43B4-8FCD-23015451F221}"/>
              </a:ext>
            </a:extLst>
          </p:cNvPr>
          <p:cNvSpPr>
            <a:spLocks noGrp="1"/>
          </p:cNvSpPr>
          <p:nvPr>
            <p:ph type="body" sz="quarter" idx="3"/>
          </p:nvPr>
        </p:nvSpPr>
        <p:spPr>
          <a:xfrm>
            <a:off x="6281054" y="1827804"/>
            <a:ext cx="5087034"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CDA7B7A1-E670-4E7E-AEBA-340893DE8EE5}"/>
              </a:ext>
            </a:extLst>
          </p:cNvPr>
          <p:cNvSpPr>
            <a:spLocks noGrp="1"/>
          </p:cNvSpPr>
          <p:nvPr>
            <p:ph sz="quarter" idx="4"/>
          </p:nvPr>
        </p:nvSpPr>
        <p:spPr>
          <a:xfrm>
            <a:off x="6281054" y="2642191"/>
            <a:ext cx="5087034" cy="340241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3244D3AE-982A-4CC3-8456-4D4B0E35D993}"/>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8" name="Footer Placeholder 7">
            <a:extLst>
              <a:ext uri="{FF2B5EF4-FFF2-40B4-BE49-F238E27FC236}">
                <a16:creationId xmlns:a16="http://schemas.microsoft.com/office/drawing/2014/main" id="{56FE3087-09F9-4436-8236-8693EA4984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8413CB-0E24-4F96-AF8C-EE269ACCE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178748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55CAD1C-D319-4A48-8DF9-50699231C977}"/>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4" name="Footer Placeholder 3">
            <a:extLst>
              <a:ext uri="{FF2B5EF4-FFF2-40B4-BE49-F238E27FC236}">
                <a16:creationId xmlns:a16="http://schemas.microsoft.com/office/drawing/2014/main" id="{FE3D0181-83E0-4AB1-B372-24D6C075B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50352C-6317-4DD0-84C4-AE7DDAC55F0A}"/>
              </a:ext>
            </a:extLst>
          </p:cNvPr>
          <p:cNvSpPr>
            <a:spLocks noGrp="1"/>
          </p:cNvSpPr>
          <p:nvPr>
            <p:ph type="sldNum" sz="quarter" idx="12"/>
          </p:nvPr>
        </p:nvSpPr>
        <p:spPr/>
        <p:txBody>
          <a:bodyPr/>
          <a:lstStyle/>
          <a:p>
            <a:fld id="{7C7FAD9F-AEE9-406E-B720-57D2B9DB2816}" type="slidenum">
              <a:rPr lang="en-US" smtClean="0"/>
              <a:t>‹#›</a:t>
            </a:fld>
            <a:endParaRPr lang="en-US"/>
          </a:p>
        </p:txBody>
      </p:sp>
      <p:sp>
        <p:nvSpPr>
          <p:cNvPr id="6" name="Freeform: Shape 5">
            <a:extLst>
              <a:ext uri="{FF2B5EF4-FFF2-40B4-BE49-F238E27FC236}">
                <a16:creationId xmlns:a16="http://schemas.microsoft.com/office/drawing/2014/main" id="{48F340C5-9EBB-43D9-91F5-F767DBD59BBF}"/>
              </a:ext>
              <a:ext uri="{C183D7F6-B498-43B3-948B-1728B52AA6E4}">
                <adec:decorative xmlns:adec="http://schemas.microsoft.com/office/drawing/2017/decorative" val="1"/>
              </a:ext>
            </a:extLst>
          </p:cNvPr>
          <p:cNvSpPr/>
          <p:nvPr/>
        </p:nvSpPr>
        <p:spPr>
          <a:xfrm rot="492880">
            <a:off x="2401240" y="1130240"/>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89ECC812-F2A9-46D4-9B78-6659C68ED4EE}"/>
              </a:ext>
            </a:extLst>
          </p:cNvPr>
          <p:cNvSpPr>
            <a:spLocks noGrp="1"/>
          </p:cNvSpPr>
          <p:nvPr>
            <p:ph type="title"/>
          </p:nvPr>
        </p:nvSpPr>
        <p:spPr>
          <a:xfrm>
            <a:off x="3412671" y="1932214"/>
            <a:ext cx="6966858" cy="3091544"/>
          </a:xfrm>
        </p:spPr>
        <p:txBody>
          <a:bodyPr/>
          <a:lstStyle>
            <a:lvl1pPr algn="ctr">
              <a:defRPr/>
            </a:lvl1pPr>
          </a:lstStyle>
          <a:p>
            <a:r>
              <a:rPr lang="en-US"/>
              <a:t>Click to edit Master title style</a:t>
            </a:r>
            <a:endParaRPr lang="en-US" dirty="0"/>
          </a:p>
        </p:txBody>
      </p:sp>
      <p:sp>
        <p:nvSpPr>
          <p:cNvPr id="7" name="Freeform: Shape 6">
            <a:extLst>
              <a:ext uri="{FF2B5EF4-FFF2-40B4-BE49-F238E27FC236}">
                <a16:creationId xmlns:a16="http://schemas.microsoft.com/office/drawing/2014/main" id="{B7A37F60-69E7-41AC-BC9A-9DBC3B577269}"/>
              </a:ext>
              <a:ext uri="{C183D7F6-B498-43B3-948B-1728B52AA6E4}">
                <adec:decorative xmlns:adec="http://schemas.microsoft.com/office/drawing/2017/decorative" val="1"/>
              </a:ext>
            </a:extLst>
          </p:cNvPr>
          <p:cNvSpPr/>
          <p:nvPr/>
        </p:nvSpPr>
        <p:spPr>
          <a:xfrm rot="492880">
            <a:off x="2455668" y="1103025"/>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noFill/>
          <a:ln w="19050" cap="flat">
            <a:solidFill>
              <a:schemeClr val="tx1"/>
            </a:solidFill>
            <a:prstDash val="solid"/>
            <a:miter/>
          </a:ln>
        </p:spPr>
        <p:txBody>
          <a:bodyPr rtlCol="0" anchor="ctr"/>
          <a:lstStyle/>
          <a:p>
            <a:endParaRPr lang="en-US"/>
          </a:p>
        </p:txBody>
      </p:sp>
    </p:spTree>
    <p:extLst>
      <p:ext uri="{BB962C8B-B14F-4D97-AF65-F5344CB8AC3E}">
        <p14:creationId xmlns:p14="http://schemas.microsoft.com/office/powerpoint/2010/main" val="1872735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6D441F-9FBB-4F90-987A-39793DE0E7A0}"/>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3" name="Footer Placeholder 2">
            <a:extLst>
              <a:ext uri="{FF2B5EF4-FFF2-40B4-BE49-F238E27FC236}">
                <a16:creationId xmlns:a16="http://schemas.microsoft.com/office/drawing/2014/main" id="{53C92B1E-8D5D-45CA-9A8B-53E3B7FEC4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489E71-49A9-4CE9-AD1D-780A876BC35A}"/>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4283323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4053A-B2EE-4E20-9723-6BB0BBD500FD}"/>
              </a:ext>
            </a:extLst>
          </p:cNvPr>
          <p:cNvSpPr>
            <a:spLocks noGrp="1"/>
          </p:cNvSpPr>
          <p:nvPr>
            <p:ph type="title"/>
          </p:nvPr>
        </p:nvSpPr>
        <p:spPr>
          <a:xfrm>
            <a:off x="839788" y="553272"/>
            <a:ext cx="3932237" cy="1732727"/>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7B065AB-0DF3-4C86-AB5F-EB65021FDB99}"/>
              </a:ext>
            </a:extLst>
          </p:cNvPr>
          <p:cNvSpPr>
            <a:spLocks noGrp="1"/>
          </p:cNvSpPr>
          <p:nvPr>
            <p:ph idx="1"/>
          </p:nvPr>
        </p:nvSpPr>
        <p:spPr>
          <a:xfrm>
            <a:off x="5415642" y="987425"/>
            <a:ext cx="5939745"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2D99FAE-8825-466D-9F1E-3B7BAED2C05B}"/>
              </a:ext>
            </a:extLst>
          </p:cNvPr>
          <p:cNvSpPr>
            <a:spLocks noGrp="1"/>
          </p:cNvSpPr>
          <p:nvPr>
            <p:ph type="body" sz="half" idx="2"/>
          </p:nvPr>
        </p:nvSpPr>
        <p:spPr>
          <a:xfrm>
            <a:off x="839788" y="2368550"/>
            <a:ext cx="3932237" cy="350043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3A6375-677F-4A58-B98D-18F3DEF8E623}"/>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6" name="Footer Placeholder 5">
            <a:extLst>
              <a:ext uri="{FF2B5EF4-FFF2-40B4-BE49-F238E27FC236}">
                <a16:creationId xmlns:a16="http://schemas.microsoft.com/office/drawing/2014/main" id="{E6B40F2C-7AE7-481B-856A-B3E26AE8B9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E7C48C-9BD9-41CB-915E-A905B8869B70}"/>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164002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6DE4-025D-4D93-A5D0-FB45897207DA}"/>
              </a:ext>
            </a:extLst>
          </p:cNvPr>
          <p:cNvSpPr>
            <a:spLocks noGrp="1"/>
          </p:cNvSpPr>
          <p:nvPr>
            <p:ph type="title"/>
          </p:nvPr>
        </p:nvSpPr>
        <p:spPr>
          <a:xfrm>
            <a:off x="839788" y="615915"/>
            <a:ext cx="3932237" cy="16700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993EE21-471F-4B7B-B7AF-192243A127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146B769-8E40-42E6-8F62-C4347B0CE929}"/>
              </a:ext>
            </a:extLst>
          </p:cNvPr>
          <p:cNvSpPr>
            <a:spLocks noGrp="1"/>
          </p:cNvSpPr>
          <p:nvPr>
            <p:ph type="body" sz="half" idx="2"/>
          </p:nvPr>
        </p:nvSpPr>
        <p:spPr>
          <a:xfrm>
            <a:off x="839788" y="2365744"/>
            <a:ext cx="3932237" cy="35032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384DC6-1AA3-4779-8EDF-F4A877508EE3}"/>
              </a:ext>
            </a:extLst>
          </p:cNvPr>
          <p:cNvSpPr>
            <a:spLocks noGrp="1"/>
          </p:cNvSpPr>
          <p:nvPr>
            <p:ph type="dt" sz="half" idx="10"/>
          </p:nvPr>
        </p:nvSpPr>
        <p:spPr/>
        <p:txBody>
          <a:bodyPr/>
          <a:lstStyle/>
          <a:p>
            <a:fld id="{C1691109-F4F8-4597-962C-A4F4B7960636}" type="datetimeFigureOut">
              <a:rPr lang="en-US" smtClean="0"/>
              <a:t>4/7/22</a:t>
            </a:fld>
            <a:endParaRPr lang="en-US"/>
          </a:p>
        </p:txBody>
      </p:sp>
      <p:sp>
        <p:nvSpPr>
          <p:cNvPr id="6" name="Footer Placeholder 5">
            <a:extLst>
              <a:ext uri="{FF2B5EF4-FFF2-40B4-BE49-F238E27FC236}">
                <a16:creationId xmlns:a16="http://schemas.microsoft.com/office/drawing/2014/main" id="{CD47F83E-FAF9-43E1-95CC-6F4EDD76B3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3D8C7B-B211-4BAF-9C05-09CF993B0DA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448378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FAAE2DA9-9BAF-4D46-BC97-20425C5321FD}"/>
              </a:ext>
            </a:extLst>
          </p:cNvPr>
          <p:cNvSpPr/>
          <p:nvPr/>
        </p:nvSpPr>
        <p:spPr>
          <a:xfrm>
            <a:off x="372926" y="367993"/>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68807" y="-29564"/>
                  <a:pt x="11499601" y="84193"/>
                </a:cubicBezTo>
                <a:lnTo>
                  <a:pt x="11496115" y="333210"/>
                </a:lnTo>
                <a:cubicBezTo>
                  <a:pt x="11496285" y="48943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0C489E99-8A12-4C4F-92F9-95B01D8147E3}"/>
              </a:ext>
            </a:extLst>
          </p:cNvPr>
          <p:cNvSpPr>
            <a:spLocks noGrp="1"/>
          </p:cNvSpPr>
          <p:nvPr>
            <p:ph type="title"/>
          </p:nvPr>
        </p:nvSpPr>
        <p:spPr>
          <a:xfrm>
            <a:off x="1020724" y="558209"/>
            <a:ext cx="10333075" cy="141413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011B211-A6C3-4384-AA0B-7A8561A53C1B}"/>
              </a:ext>
            </a:extLst>
          </p:cNvPr>
          <p:cNvSpPr>
            <a:spLocks noGrp="1"/>
          </p:cNvSpPr>
          <p:nvPr>
            <p:ph type="body" idx="1"/>
          </p:nvPr>
        </p:nvSpPr>
        <p:spPr>
          <a:xfrm>
            <a:off x="1020726" y="2089298"/>
            <a:ext cx="10333074" cy="38277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6007E98-5ED3-41C2-BC39-EA8FB826AB1E}"/>
              </a:ext>
            </a:extLst>
          </p:cNvPr>
          <p:cNvSpPr>
            <a:spLocks noGrp="1"/>
          </p:cNvSpPr>
          <p:nvPr>
            <p:ph type="dt" sz="half" idx="2"/>
          </p:nvPr>
        </p:nvSpPr>
        <p:spPr>
          <a:xfrm>
            <a:off x="467834" y="6356350"/>
            <a:ext cx="2604976" cy="365125"/>
          </a:xfrm>
          <a:prstGeom prst="rect">
            <a:avLst/>
          </a:prstGeom>
        </p:spPr>
        <p:txBody>
          <a:bodyPr vert="horz" lIns="91440" tIns="45720" rIns="91440" bIns="45720" rtlCol="0" anchor="ctr"/>
          <a:lstStyle>
            <a:lvl1pPr algn="l">
              <a:defRPr sz="1200" b="1">
                <a:solidFill>
                  <a:schemeClr val="tx1"/>
                </a:solidFill>
              </a:defRPr>
            </a:lvl1pPr>
          </a:lstStyle>
          <a:p>
            <a:fld id="{C1691109-F4F8-4597-962C-A4F4B7960636}" type="datetimeFigureOut">
              <a:rPr lang="en-US" smtClean="0"/>
              <a:t>4/7/22</a:t>
            </a:fld>
            <a:endParaRPr lang="en-US"/>
          </a:p>
        </p:txBody>
      </p:sp>
      <p:sp>
        <p:nvSpPr>
          <p:cNvPr id="5" name="Footer Placeholder 4">
            <a:extLst>
              <a:ext uri="{FF2B5EF4-FFF2-40B4-BE49-F238E27FC236}">
                <a16:creationId xmlns:a16="http://schemas.microsoft.com/office/drawing/2014/main" id="{B7493049-EC55-4ABD-8F77-F5A84AE384F5}"/>
              </a:ext>
            </a:extLst>
          </p:cNvPr>
          <p:cNvSpPr>
            <a:spLocks noGrp="1"/>
          </p:cNvSpPr>
          <p:nvPr>
            <p:ph type="ftr" sz="quarter" idx="3"/>
          </p:nvPr>
        </p:nvSpPr>
        <p:spPr>
          <a:xfrm>
            <a:off x="7756153" y="6356350"/>
            <a:ext cx="3444109" cy="365125"/>
          </a:xfrm>
          <a:prstGeom prst="rect">
            <a:avLst/>
          </a:prstGeom>
        </p:spPr>
        <p:txBody>
          <a:bodyPr vert="horz" lIns="91440" tIns="45720" rIns="91440" bIns="45720" rtlCol="0" anchor="ctr"/>
          <a:lstStyle>
            <a:lvl1pPr algn="r">
              <a:defRPr sz="1200" b="1" cap="all"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821B6DF-CCDC-4ED0-A4B2-1512B668F4E3}"/>
              </a:ext>
            </a:extLst>
          </p:cNvPr>
          <p:cNvSpPr>
            <a:spLocks noGrp="1"/>
          </p:cNvSpPr>
          <p:nvPr>
            <p:ph type="sldNum" sz="quarter" idx="4"/>
          </p:nvPr>
        </p:nvSpPr>
        <p:spPr>
          <a:xfrm>
            <a:off x="11200263" y="6356350"/>
            <a:ext cx="523902" cy="365125"/>
          </a:xfrm>
          <a:prstGeom prst="rect">
            <a:avLst/>
          </a:prstGeom>
        </p:spPr>
        <p:txBody>
          <a:bodyPr vert="horz" lIns="91440" tIns="45720" rIns="91440" bIns="45720" rtlCol="0" anchor="ctr"/>
          <a:lstStyle>
            <a:lvl1pPr algn="r">
              <a:defRPr sz="1200" b="1">
                <a:solidFill>
                  <a:schemeClr val="tx1"/>
                </a:solidFill>
              </a:defRPr>
            </a:lvl1pPr>
          </a:lstStyle>
          <a:p>
            <a:fld id="{7C7FAD9F-AEE9-406E-B720-57D2B9DB2816}" type="slidenum">
              <a:rPr lang="en-US" smtClean="0"/>
              <a:t>‹#›</a:t>
            </a:fld>
            <a:endParaRPr lang="en-US"/>
          </a:p>
        </p:txBody>
      </p:sp>
      <p:sp>
        <p:nvSpPr>
          <p:cNvPr id="14" name="Freeform: Shape 13">
            <a:extLst>
              <a:ext uri="{FF2B5EF4-FFF2-40B4-BE49-F238E27FC236}">
                <a16:creationId xmlns:a16="http://schemas.microsoft.com/office/drawing/2014/main" id="{42D2C6CA-56BB-4A08-A1E2-342F83955EDB}"/>
              </a:ext>
            </a:extLst>
          </p:cNvPr>
          <p:cNvSpPr/>
          <p:nvPr/>
        </p:nvSpPr>
        <p:spPr>
          <a:xfrm>
            <a:off x="403284" y="389461"/>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5500 h 6255974"/>
              <a:gd name="connsiteX1" fmla="*/ 11263634 w 11499601"/>
              <a:gd name="connsiteY1" fmla="*/ 16394 h 6255974"/>
              <a:gd name="connsiteX2" fmla="*/ 11499601 w 11499601"/>
              <a:gd name="connsiteY2" fmla="*/ 64794 h 6255974"/>
              <a:gd name="connsiteX3" fmla="*/ 11496115 w 11499601"/>
              <a:gd name="connsiteY3" fmla="*/ 338710 h 6255974"/>
              <a:gd name="connsiteX4" fmla="*/ 11496626 w 11499601"/>
              <a:gd name="connsiteY4" fmla="*/ 807372 h 6255974"/>
              <a:gd name="connsiteX5" fmla="*/ 11482477 w 11499601"/>
              <a:gd name="connsiteY5" fmla="*/ 1840079 h 6255974"/>
              <a:gd name="connsiteX6" fmla="*/ 11478714 w 11499601"/>
              <a:gd name="connsiteY6" fmla="*/ 3525714 h 6255974"/>
              <a:gd name="connsiteX7" fmla="*/ 11419375 w 11499601"/>
              <a:gd name="connsiteY7" fmla="*/ 5987933 h 6255974"/>
              <a:gd name="connsiteX8" fmla="*/ 5959453 w 11499601"/>
              <a:gd name="connsiteY8" fmla="*/ 5978886 h 6255974"/>
              <a:gd name="connsiteX9" fmla="*/ 4858766 w 11499601"/>
              <a:gd name="connsiteY9" fmla="*/ 6005062 h 6255974"/>
              <a:gd name="connsiteX10" fmla="*/ 3239306 w 11499601"/>
              <a:gd name="connsiteY10" fmla="*/ 5978241 h 6255974"/>
              <a:gd name="connsiteX11" fmla="*/ 3217554 w 11499601"/>
              <a:gd name="connsiteY11" fmla="*/ 6011412 h 6255974"/>
              <a:gd name="connsiteX12" fmla="*/ 3219866 w 11499601"/>
              <a:gd name="connsiteY12" fmla="*/ 6255974 h 6255974"/>
              <a:gd name="connsiteX13" fmla="*/ 2870715 w 11499601"/>
              <a:gd name="connsiteY13" fmla="*/ 6061661 h 6255974"/>
              <a:gd name="connsiteX14" fmla="*/ 2785655 w 11499601"/>
              <a:gd name="connsiteY14" fmla="*/ 5978241 h 6255974"/>
              <a:gd name="connsiteX15" fmla="*/ 2301504 w 11499601"/>
              <a:gd name="connsiteY15" fmla="*/ 5973147 h 6255974"/>
              <a:gd name="connsiteX16" fmla="*/ 666073 w 11499601"/>
              <a:gd name="connsiteY16" fmla="*/ 5964071 h 6255974"/>
              <a:gd name="connsiteX17" fmla="*/ 94741 w 11499601"/>
              <a:gd name="connsiteY17" fmla="*/ 5962915 h 6255974"/>
              <a:gd name="connsiteX18" fmla="*/ 37859 w 11499601"/>
              <a:gd name="connsiteY18" fmla="*/ 5881560 h 6255974"/>
              <a:gd name="connsiteX19" fmla="*/ 28975 w 11499601"/>
              <a:gd name="connsiteY19" fmla="*/ 2612388 h 6255974"/>
              <a:gd name="connsiteX20" fmla="*/ 33539 w 11499601"/>
              <a:gd name="connsiteY20" fmla="*/ 65360 h 6255974"/>
              <a:gd name="connsiteX21" fmla="*/ 39830 w 11499601"/>
              <a:gd name="connsiteY21" fmla="*/ 47528 h 6255974"/>
              <a:gd name="connsiteX22" fmla="*/ 88659 w 11499601"/>
              <a:gd name="connsiteY22" fmla="*/ 42782 h 6255974"/>
              <a:gd name="connsiteX23" fmla="*/ 301554 w 11499601"/>
              <a:gd name="connsiteY23" fmla="*/ 42782 h 6255974"/>
              <a:gd name="connsiteX24" fmla="*/ 416464 w 11499601"/>
              <a:gd name="connsiteY24" fmla="*/ 36225 h 6255974"/>
              <a:gd name="connsiteX25" fmla="*/ 907723 w 11499601"/>
              <a:gd name="connsiteY25" fmla="*/ 29769 h 6255974"/>
              <a:gd name="connsiteX26" fmla="*/ 3989089 w 11499601"/>
              <a:gd name="connsiteY26" fmla="*/ 35153 h 6255974"/>
              <a:gd name="connsiteX27" fmla="*/ 9680053 w 11499601"/>
              <a:gd name="connsiteY27" fmla="*/ 5500 h 6255974"/>
              <a:gd name="connsiteX0" fmla="*/ 9680053 w 11499601"/>
              <a:gd name="connsiteY0" fmla="*/ 0 h 6250474"/>
              <a:gd name="connsiteX1" fmla="*/ 11263634 w 11499601"/>
              <a:gd name="connsiteY1" fmla="*/ 10894 h 6250474"/>
              <a:gd name="connsiteX2" fmla="*/ 11499601 w 11499601"/>
              <a:gd name="connsiteY2" fmla="*/ 5929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1172 w 11499601"/>
              <a:gd name="connsiteY3" fmla="*/ 31329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83635" y="5293"/>
                  <a:pt x="11499601" y="39374"/>
                </a:cubicBezTo>
                <a:lnTo>
                  <a:pt x="11491172" y="313290"/>
                </a:lnTo>
                <a:cubicBezTo>
                  <a:pt x="11491342" y="46951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12905463"/>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9" r:id="rId6"/>
    <p:sldLayoutId id="2147483834" r:id="rId7"/>
    <p:sldLayoutId id="2147483835" r:id="rId8"/>
    <p:sldLayoutId id="2147483836" r:id="rId9"/>
    <p:sldLayoutId id="2147483838" r:id="rId10"/>
    <p:sldLayoutId id="2147483837" r:id="rId11"/>
  </p:sldLayoutIdLst>
  <p:txStyles>
    <p:titleStyle>
      <a:lvl1pPr algn="l" defTabSz="914400" rtl="0" eaLnBrk="1" latinLnBrk="0" hangingPunct="1">
        <a:lnSpc>
          <a:spcPct val="100000"/>
        </a:lnSpc>
        <a:spcBef>
          <a:spcPct val="0"/>
        </a:spcBef>
        <a:buNone/>
        <a:defRPr sz="4800" b="1" kern="1200" spc="100"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SzPct val="73000"/>
        <a:buFontTx/>
        <a:buNone/>
        <a:defRPr sz="3200" b="1" kern="1200" spc="50" baseline="0">
          <a:solidFill>
            <a:schemeClr val="tx1"/>
          </a:solidFill>
          <a:latin typeface="+mn-lt"/>
          <a:ea typeface="+mn-ea"/>
          <a:cs typeface="+mn-cs"/>
        </a:defRPr>
      </a:lvl1pPr>
      <a:lvl2pPr marL="228600" indent="-182880" algn="l" defTabSz="914400" rtl="0" eaLnBrk="1" latinLnBrk="0" hangingPunct="1">
        <a:lnSpc>
          <a:spcPct val="100000"/>
        </a:lnSpc>
        <a:spcBef>
          <a:spcPts val="500"/>
        </a:spcBef>
        <a:buSzPct val="70000"/>
        <a:buFont typeface="Arial" panose="020B0604020202020204" pitchFamily="34" charset="0"/>
        <a:buChar char="•"/>
        <a:defRPr sz="2800" b="1" kern="1200" spc="50" baseline="0">
          <a:solidFill>
            <a:schemeClr val="tx1"/>
          </a:solidFill>
          <a:latin typeface="+mn-lt"/>
          <a:ea typeface="+mn-ea"/>
          <a:cs typeface="+mn-cs"/>
        </a:defRPr>
      </a:lvl2pPr>
      <a:lvl3pPr marL="274320" indent="0" algn="l" defTabSz="914400" rtl="0" eaLnBrk="1" latinLnBrk="0" hangingPunct="1">
        <a:lnSpc>
          <a:spcPct val="100000"/>
        </a:lnSpc>
        <a:spcBef>
          <a:spcPts val="500"/>
        </a:spcBef>
        <a:buSzPct val="73000"/>
        <a:buFontTx/>
        <a:buNone/>
        <a:defRPr sz="2400" b="1" kern="1200" spc="50" baseline="0">
          <a:solidFill>
            <a:schemeClr val="tx1"/>
          </a:solidFill>
          <a:latin typeface="+mn-lt"/>
          <a:ea typeface="+mn-ea"/>
          <a:cs typeface="+mn-cs"/>
        </a:defRPr>
      </a:lvl3pPr>
      <a:lvl4pPr marL="548640" indent="-182880" algn="l" defTabSz="914400" rtl="0" eaLnBrk="1" latinLnBrk="0" hangingPunct="1">
        <a:lnSpc>
          <a:spcPct val="100000"/>
        </a:lnSpc>
        <a:spcBef>
          <a:spcPts val="500"/>
        </a:spcBef>
        <a:buSzPct val="73000"/>
        <a:buFont typeface="Arial" panose="020B0604020202020204" pitchFamily="34" charset="0"/>
        <a:buChar char="•"/>
        <a:defRPr sz="2000" b="1" kern="1200" spc="50" baseline="0">
          <a:solidFill>
            <a:schemeClr val="tx1"/>
          </a:solidFill>
          <a:latin typeface="+mn-lt"/>
          <a:ea typeface="+mn-ea"/>
          <a:cs typeface="+mn-cs"/>
        </a:defRPr>
      </a:lvl4pPr>
      <a:lvl5pPr marL="548640" indent="0" algn="l" defTabSz="914400" rtl="0" eaLnBrk="1" latinLnBrk="0" hangingPunct="1">
        <a:lnSpc>
          <a:spcPct val="100000"/>
        </a:lnSpc>
        <a:spcBef>
          <a:spcPts val="500"/>
        </a:spcBef>
        <a:buSzPct val="73000"/>
        <a:buFontTx/>
        <a:buNone/>
        <a:defRPr sz="20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youtube.com/watch?v=5OL1RqHrZQ8"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s://www.tidyverse.org/" TargetMode="External"/><Relationship Id="rId13" Type="http://schemas.openxmlformats.org/officeDocument/2006/relationships/hyperlink" Target="https://towardsdatascience.com/partial-least-squares-f4e6714452a" TargetMode="External"/><Relationship Id="rId3" Type="http://schemas.openxmlformats.org/officeDocument/2006/relationships/hyperlink" Target="https://en.wikipedia.org/wiki/Student%27s_t-distribution#/media/File:Student_t_pdf.svg" TargetMode="External"/><Relationship Id="rId7" Type="http://schemas.openxmlformats.org/officeDocument/2006/relationships/hyperlink" Target="https://www.geo.fu-berlin.de/en/v/soga/Basics-of-statistics/Logistic-Regression/Logistic-Regression-in-R---An-Example/index.html" TargetMode="External"/><Relationship Id="rId12" Type="http://schemas.openxmlformats.org/officeDocument/2006/relationships/hyperlink" Target="https://www.geeksforgeeks.org/principal-component-analysis-with-r-programming/" TargetMode="External"/><Relationship Id="rId2" Type="http://schemas.openxmlformats.org/officeDocument/2006/relationships/hyperlink" Target="https://towardsdatascience.com/understanding-the-68-95-99-7-rule-for-a-normal-distribution-b7b7cbf760c2" TargetMode="External"/><Relationship Id="rId1" Type="http://schemas.openxmlformats.org/officeDocument/2006/relationships/slideLayout" Target="../slideLayouts/slideLayout2.xml"/><Relationship Id="rId6" Type="http://schemas.openxmlformats.org/officeDocument/2006/relationships/hyperlink" Target="https://book.stat420.org/simple-linear-regression.html" TargetMode="External"/><Relationship Id="rId11" Type="http://schemas.openxmlformats.org/officeDocument/2006/relationships/hyperlink" Target="https://www.datacamp.com/community/tutorials/pca-analysis-r" TargetMode="External"/><Relationship Id="rId5" Type="http://schemas.openxmlformats.org/officeDocument/2006/relationships/hyperlink" Target="https://learningstatisticswithr.com/book/part-i-background.html" TargetMode="External"/><Relationship Id="rId15" Type="http://schemas.openxmlformats.org/officeDocument/2006/relationships/hyperlink" Target="https://cran.r-project.org/web/packages/pls/vignettes/pls-manual.pdf" TargetMode="External"/><Relationship Id="rId10" Type="http://schemas.openxmlformats.org/officeDocument/2006/relationships/hyperlink" Target="https://towardsdatascience.com/introduction-to-hierarchical-modeling-a5c7b2ebb1ca" TargetMode="External"/><Relationship Id="rId4" Type="http://schemas.openxmlformats.org/officeDocument/2006/relationships/hyperlink" Target="https://rpsychologist.com/cohend/" TargetMode="External"/><Relationship Id="rId9" Type="http://schemas.openxmlformats.org/officeDocument/2006/relationships/hyperlink" Target="https://www.cs.princeton.edu/courses/archive/fall11/cos597C/lectures/hierarchical-models.pdf" TargetMode="External"/><Relationship Id="rId14" Type="http://schemas.openxmlformats.org/officeDocument/2006/relationships/hyperlink" Target="https://search.r-project.org/CRAN/refmans/DescTools/html/PostHocTest.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3A1188B-F6D0-454F-8265-790DD27A8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3" descr="Abstract background with network pattern">
            <a:extLst>
              <a:ext uri="{FF2B5EF4-FFF2-40B4-BE49-F238E27FC236}">
                <a16:creationId xmlns:a16="http://schemas.microsoft.com/office/drawing/2014/main" id="{396BB2A9-39AD-37DE-EFC8-506926D98367}"/>
              </a:ext>
            </a:extLst>
          </p:cNvPr>
          <p:cNvPicPr>
            <a:picLocks noChangeAspect="1"/>
          </p:cNvPicPr>
          <p:nvPr/>
        </p:nvPicPr>
        <p:blipFill rotWithShape="1">
          <a:blip r:embed="rId2"/>
          <a:srcRect t="7707" b="7707"/>
          <a:stretch/>
        </p:blipFill>
        <p:spPr>
          <a:xfrm>
            <a:off x="20" y="10"/>
            <a:ext cx="12191980" cy="6857990"/>
          </a:xfrm>
          <a:prstGeom prst="rect">
            <a:avLst/>
          </a:prstGeom>
        </p:spPr>
      </p:pic>
      <p:sp>
        <p:nvSpPr>
          <p:cNvPr id="24" name="Freeform: Shape 23">
            <a:extLst>
              <a:ext uri="{FF2B5EF4-FFF2-40B4-BE49-F238E27FC236}">
                <a16:creationId xmlns:a16="http://schemas.microsoft.com/office/drawing/2014/main" id="{E1508670-65E0-4939-8E5D-98D071CA1A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57046">
            <a:off x="543795" y="3143470"/>
            <a:ext cx="5212440" cy="3679176"/>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1601" h="725962">
                <a:moveTo>
                  <a:pt x="284667" y="725962"/>
                </a:moveTo>
                <a:cubicBezTo>
                  <a:pt x="313242" y="686910"/>
                  <a:pt x="340657" y="666797"/>
                  <a:pt x="430018" y="637285"/>
                </a:cubicBezTo>
                <a:cubicBezTo>
                  <a:pt x="519379" y="607773"/>
                  <a:pt x="700342" y="633664"/>
                  <a:pt x="820834" y="548891"/>
                </a:cubicBezTo>
                <a:cubicBezTo>
                  <a:pt x="941325" y="464119"/>
                  <a:pt x="978945" y="348264"/>
                  <a:pt x="954560" y="257809"/>
                </a:cubicBezTo>
                <a:cubicBezTo>
                  <a:pt x="930175" y="167354"/>
                  <a:pt x="880075" y="31018"/>
                  <a:pt x="674525" y="6158"/>
                </a:cubicBezTo>
                <a:cubicBezTo>
                  <a:pt x="468976" y="-18702"/>
                  <a:pt x="105460" y="25908"/>
                  <a:pt x="15300" y="247141"/>
                </a:cubicBezTo>
                <a:cubicBezTo>
                  <a:pt x="-20133" y="410209"/>
                  <a:pt x="-9465" y="576801"/>
                  <a:pt x="217325" y="651191"/>
                </a:cubicBezTo>
                <a:cubicBezTo>
                  <a:pt x="270475" y="669193"/>
                  <a:pt x="284667" y="725962"/>
                  <a:pt x="284667" y="725962"/>
                </a:cubicBezTo>
                <a:close/>
              </a:path>
            </a:pathLst>
          </a:custGeom>
          <a:solidFill>
            <a:schemeClr val="bg1"/>
          </a:solidFill>
          <a:ln w="19050"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A680864-F353-4128-88F8-98E04FD76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57046">
            <a:off x="514767" y="3191764"/>
            <a:ext cx="5212440" cy="3679176"/>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1601" h="725962">
                <a:moveTo>
                  <a:pt x="284667" y="725962"/>
                </a:moveTo>
                <a:cubicBezTo>
                  <a:pt x="313242" y="686910"/>
                  <a:pt x="340657" y="666797"/>
                  <a:pt x="430018" y="637285"/>
                </a:cubicBezTo>
                <a:cubicBezTo>
                  <a:pt x="519379" y="607773"/>
                  <a:pt x="700342" y="633664"/>
                  <a:pt x="820834" y="548891"/>
                </a:cubicBezTo>
                <a:cubicBezTo>
                  <a:pt x="941325" y="464119"/>
                  <a:pt x="978945" y="348264"/>
                  <a:pt x="954560" y="257809"/>
                </a:cubicBezTo>
                <a:cubicBezTo>
                  <a:pt x="930175" y="167354"/>
                  <a:pt x="880075" y="31018"/>
                  <a:pt x="674525" y="6158"/>
                </a:cubicBezTo>
                <a:cubicBezTo>
                  <a:pt x="468976" y="-18702"/>
                  <a:pt x="105460" y="25908"/>
                  <a:pt x="15300" y="247141"/>
                </a:cubicBezTo>
                <a:cubicBezTo>
                  <a:pt x="-20133" y="410209"/>
                  <a:pt x="-9465" y="576801"/>
                  <a:pt x="217325" y="651191"/>
                </a:cubicBezTo>
                <a:cubicBezTo>
                  <a:pt x="270475" y="669193"/>
                  <a:pt x="284667" y="725962"/>
                  <a:pt x="284667" y="725962"/>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7C161193-9631-394A-B458-90C824F735F4}"/>
              </a:ext>
            </a:extLst>
          </p:cNvPr>
          <p:cNvSpPr>
            <a:spLocks noGrp="1"/>
          </p:cNvSpPr>
          <p:nvPr>
            <p:ph type="ctrTitle"/>
          </p:nvPr>
        </p:nvSpPr>
        <p:spPr>
          <a:xfrm>
            <a:off x="858981" y="3823855"/>
            <a:ext cx="4477789" cy="1706880"/>
          </a:xfrm>
        </p:spPr>
        <p:txBody>
          <a:bodyPr anchor="b">
            <a:normAutofit/>
          </a:bodyPr>
          <a:lstStyle/>
          <a:p>
            <a:r>
              <a:rPr lang="en-US" dirty="0"/>
              <a:t>Statistics and R </a:t>
            </a:r>
            <a:br>
              <a:rPr lang="en-US" dirty="0"/>
            </a:br>
            <a:r>
              <a:rPr lang="en-US" dirty="0"/>
              <a:t>Q &amp; A Session</a:t>
            </a:r>
          </a:p>
        </p:txBody>
      </p:sp>
      <p:sp>
        <p:nvSpPr>
          <p:cNvPr id="3" name="Subtitle 2">
            <a:extLst>
              <a:ext uri="{FF2B5EF4-FFF2-40B4-BE49-F238E27FC236}">
                <a16:creationId xmlns:a16="http://schemas.microsoft.com/office/drawing/2014/main" id="{3DEEA2A9-955F-FD4C-8335-7730D9DE3600}"/>
              </a:ext>
            </a:extLst>
          </p:cNvPr>
          <p:cNvSpPr>
            <a:spLocks noGrp="1"/>
          </p:cNvSpPr>
          <p:nvPr>
            <p:ph type="subTitle" idx="1"/>
          </p:nvPr>
        </p:nvSpPr>
        <p:spPr>
          <a:xfrm>
            <a:off x="1079863" y="5530735"/>
            <a:ext cx="3758145" cy="609600"/>
          </a:xfrm>
        </p:spPr>
        <p:txBody>
          <a:bodyPr>
            <a:normAutofit/>
          </a:bodyPr>
          <a:lstStyle/>
          <a:p>
            <a:pPr algn="ctr"/>
            <a:r>
              <a:rPr lang="en-US" dirty="0"/>
              <a:t>With Jason and Alex!</a:t>
            </a:r>
          </a:p>
        </p:txBody>
      </p:sp>
    </p:spTree>
    <p:extLst>
      <p:ext uri="{BB962C8B-B14F-4D97-AF65-F5344CB8AC3E}">
        <p14:creationId xmlns:p14="http://schemas.microsoft.com/office/powerpoint/2010/main" val="30051648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85AF1-2E58-E243-8D9B-6A4FC3D873B6}"/>
              </a:ext>
            </a:extLst>
          </p:cNvPr>
          <p:cNvSpPr>
            <a:spLocks noGrp="1"/>
          </p:cNvSpPr>
          <p:nvPr>
            <p:ph type="title"/>
          </p:nvPr>
        </p:nvSpPr>
        <p:spPr/>
        <p:txBody>
          <a:bodyPr>
            <a:normAutofit fontScale="90000"/>
          </a:bodyPr>
          <a:lstStyle/>
          <a:p>
            <a:r>
              <a:rPr lang="en-US" dirty="0"/>
              <a:t>Problem with P-Values </a:t>
            </a:r>
            <a:br>
              <a:rPr lang="en-US" dirty="0"/>
            </a:br>
            <a:r>
              <a:rPr lang="en-US" dirty="0"/>
              <a:t>(We will argue that they are seriously stupid)</a:t>
            </a:r>
          </a:p>
        </p:txBody>
      </p:sp>
      <p:sp>
        <p:nvSpPr>
          <p:cNvPr id="3" name="Content Placeholder 2">
            <a:extLst>
              <a:ext uri="{FF2B5EF4-FFF2-40B4-BE49-F238E27FC236}">
                <a16:creationId xmlns:a16="http://schemas.microsoft.com/office/drawing/2014/main" id="{2800C0FD-89BD-4F4D-8894-F9427BCE7947}"/>
              </a:ext>
            </a:extLst>
          </p:cNvPr>
          <p:cNvSpPr>
            <a:spLocks noGrp="1"/>
          </p:cNvSpPr>
          <p:nvPr>
            <p:ph idx="1"/>
          </p:nvPr>
        </p:nvSpPr>
        <p:spPr/>
        <p:txBody>
          <a:bodyPr>
            <a:normAutofit fontScale="85000" lnSpcReduction="20000"/>
          </a:bodyPr>
          <a:lstStyle/>
          <a:p>
            <a:r>
              <a:rPr lang="en-US" dirty="0"/>
              <a:t>The problem comes from a few things:</a:t>
            </a:r>
          </a:p>
          <a:p>
            <a:pPr marL="514350" indent="-514350">
              <a:buAutoNum type="arabicPeriod"/>
            </a:pPr>
            <a:r>
              <a:rPr lang="en-US" dirty="0"/>
              <a:t>Most scientists just use p = 0.95 because! (No explanation; some think that it’s the probability of success…it’s not)</a:t>
            </a:r>
          </a:p>
          <a:p>
            <a:pPr marL="514350" indent="-514350">
              <a:buAutoNum type="arabicPeriod"/>
            </a:pPr>
            <a:r>
              <a:rPr lang="en-US" dirty="0"/>
              <a:t>P-values can be seriously affected by sample size (higher sample size, far greater likelihood of finding statistical significance)</a:t>
            </a:r>
          </a:p>
          <a:p>
            <a:pPr marL="514350" indent="-514350">
              <a:buAutoNum type="arabicPeriod"/>
            </a:pPr>
            <a:r>
              <a:rPr lang="en-US" dirty="0"/>
              <a:t>Balancing act between Type I (false positives) and Type II (false negatives) errors</a:t>
            </a:r>
          </a:p>
          <a:p>
            <a:pPr marL="514350" indent="-514350">
              <a:buAutoNum type="arabicPeriod"/>
            </a:pPr>
            <a:r>
              <a:rPr lang="en-US" dirty="0"/>
              <a:t>Just because something’s significant doesn’t necessarily mean that it’s a MEANINGFUL difference</a:t>
            </a:r>
          </a:p>
          <a:p>
            <a:endParaRPr lang="en-US" dirty="0"/>
          </a:p>
          <a:p>
            <a:r>
              <a:rPr lang="en-US" dirty="0"/>
              <a:t>So…p-values are NOT PERFECT</a:t>
            </a:r>
          </a:p>
        </p:txBody>
      </p:sp>
    </p:spTree>
    <p:extLst>
      <p:ext uri="{BB962C8B-B14F-4D97-AF65-F5344CB8AC3E}">
        <p14:creationId xmlns:p14="http://schemas.microsoft.com/office/powerpoint/2010/main" val="39105238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2A352-F8CF-2B40-867A-A9308A65F465}"/>
              </a:ext>
            </a:extLst>
          </p:cNvPr>
          <p:cNvSpPr>
            <a:spLocks noGrp="1"/>
          </p:cNvSpPr>
          <p:nvPr>
            <p:ph type="title"/>
          </p:nvPr>
        </p:nvSpPr>
        <p:spPr/>
        <p:txBody>
          <a:bodyPr>
            <a:normAutofit fontScale="90000"/>
          </a:bodyPr>
          <a:lstStyle/>
          <a:p>
            <a:r>
              <a:rPr lang="en-US" dirty="0"/>
              <a:t>The awesomeness that is The </a:t>
            </a:r>
            <a:br>
              <a:rPr lang="en-US" dirty="0"/>
            </a:br>
            <a:r>
              <a:rPr lang="en-US" dirty="0"/>
              <a:t>Confidence Interval!</a:t>
            </a:r>
          </a:p>
        </p:txBody>
      </p:sp>
      <p:sp>
        <p:nvSpPr>
          <p:cNvPr id="3" name="Content Placeholder 2">
            <a:extLst>
              <a:ext uri="{FF2B5EF4-FFF2-40B4-BE49-F238E27FC236}">
                <a16:creationId xmlns:a16="http://schemas.microsoft.com/office/drawing/2014/main" id="{EDE0F5D4-3E5B-734E-ABFD-38F6989C017F}"/>
              </a:ext>
            </a:extLst>
          </p:cNvPr>
          <p:cNvSpPr>
            <a:spLocks noGrp="1"/>
          </p:cNvSpPr>
          <p:nvPr>
            <p:ph idx="1"/>
          </p:nvPr>
        </p:nvSpPr>
        <p:spPr/>
        <p:txBody>
          <a:bodyPr/>
          <a:lstStyle/>
          <a:p>
            <a:r>
              <a:rPr lang="en-US" dirty="0"/>
              <a:t>A really good way to overcome null-hypothesis significance testing (NHST) issues is to always consider confidence intervals.</a:t>
            </a:r>
          </a:p>
          <a:p>
            <a:r>
              <a:rPr lang="en-US" dirty="0"/>
              <a:t>Confidence intervals = Provides a maximum and minimum value interval that will contain a parameter estimate of choice in X studies out of 100 </a:t>
            </a:r>
            <a:r>
              <a:rPr lang="en-US" u="sng" dirty="0"/>
              <a:t>upon repetition of the experiment. </a:t>
            </a:r>
          </a:p>
          <a:p>
            <a:r>
              <a:rPr lang="en-US" dirty="0"/>
              <a:t>See: Dance of the confidence intervals = </a:t>
            </a:r>
            <a:r>
              <a:rPr lang="en-US" dirty="0">
                <a:hlinkClick r:id="rId2"/>
              </a:rPr>
              <a:t>https://www.youtube.com/watch?v=5OL1RqHrZQ8</a:t>
            </a:r>
            <a:r>
              <a:rPr lang="en-US" dirty="0"/>
              <a:t> </a:t>
            </a:r>
          </a:p>
        </p:txBody>
      </p:sp>
    </p:spTree>
    <p:extLst>
      <p:ext uri="{BB962C8B-B14F-4D97-AF65-F5344CB8AC3E}">
        <p14:creationId xmlns:p14="http://schemas.microsoft.com/office/powerpoint/2010/main" val="2328132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2A96188-384C-4341-9EEB-967A9341C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52A352-F8CF-2B40-867A-A9308A65F465}"/>
              </a:ext>
            </a:extLst>
          </p:cNvPr>
          <p:cNvSpPr>
            <a:spLocks noGrp="1"/>
          </p:cNvSpPr>
          <p:nvPr>
            <p:ph type="title"/>
          </p:nvPr>
        </p:nvSpPr>
        <p:spPr>
          <a:xfrm>
            <a:off x="700148" y="4662010"/>
            <a:ext cx="5952442" cy="1693899"/>
          </a:xfrm>
        </p:spPr>
        <p:txBody>
          <a:bodyPr>
            <a:normAutofit/>
          </a:bodyPr>
          <a:lstStyle/>
          <a:p>
            <a:pPr algn="ctr"/>
            <a:r>
              <a:rPr lang="en-US" err="1"/>
              <a:t>KeEp</a:t>
            </a:r>
            <a:r>
              <a:rPr lang="en-US"/>
              <a:t> Calm and calculate effect </a:t>
            </a:r>
            <a:r>
              <a:rPr lang="en-US" err="1"/>
              <a:t>sizeS</a:t>
            </a:r>
            <a:r>
              <a:rPr lang="en-US"/>
              <a:t>!</a:t>
            </a:r>
          </a:p>
        </p:txBody>
      </p:sp>
      <p:sp>
        <p:nvSpPr>
          <p:cNvPr id="24" name="Freeform: Shape 23">
            <a:extLst>
              <a:ext uri="{FF2B5EF4-FFF2-40B4-BE49-F238E27FC236}">
                <a16:creationId xmlns:a16="http://schemas.microsoft.com/office/drawing/2014/main" id="{C535A640-1948-4AFD-A0B7-19AFDA955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2728" y="698785"/>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solidFill>
            <a:schemeClr val="bg1"/>
          </a:solidFill>
          <a:ln w="19050" cap="flat">
            <a:noFill/>
            <a:prstDash val="solid"/>
            <a:miter/>
          </a:ln>
        </p:spPr>
        <p:txBody>
          <a:bodyPr wrap="square" rtlCol="0" anchor="ctr">
            <a:noAutofit/>
          </a:bodyPr>
          <a:lstStyle/>
          <a:p>
            <a:endParaRPr lang="en-US"/>
          </a:p>
        </p:txBody>
      </p:sp>
      <p:sp>
        <p:nvSpPr>
          <p:cNvPr id="26" name="Freeform: Shape 25">
            <a:extLst>
              <a:ext uri="{FF2B5EF4-FFF2-40B4-BE49-F238E27FC236}">
                <a16:creationId xmlns:a16="http://schemas.microsoft.com/office/drawing/2014/main" id="{8937C130-01E6-4BEB-89A6-F15DD7EE9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957" y="751140"/>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noFill/>
          <a:ln w="19050" cap="flat">
            <a:solidFill>
              <a:schemeClr val="tx1"/>
            </a:solidFill>
            <a:prstDash val="solid"/>
            <a:miter/>
          </a:ln>
        </p:spPr>
        <p:txBody>
          <a:bodyPr wrap="square" rtlCol="0" anchor="ctr">
            <a:noAutofit/>
          </a:bodyPr>
          <a:lstStyle/>
          <a:p>
            <a:endParaRPr lang="en-US"/>
          </a:p>
        </p:txBody>
      </p:sp>
      <p:pic>
        <p:nvPicPr>
          <p:cNvPr id="5" name="Picture 4" descr="Chart, histogram&#10;&#10;Description automatically generated">
            <a:extLst>
              <a:ext uri="{FF2B5EF4-FFF2-40B4-BE49-F238E27FC236}">
                <a16:creationId xmlns:a16="http://schemas.microsoft.com/office/drawing/2014/main" id="{28719D7A-1AD3-C946-A274-C8482BECDA5F}"/>
              </a:ext>
            </a:extLst>
          </p:cNvPr>
          <p:cNvPicPr>
            <a:picLocks noChangeAspect="1"/>
          </p:cNvPicPr>
          <p:nvPr/>
        </p:nvPicPr>
        <p:blipFill rotWithShape="1">
          <a:blip r:embed="rId2"/>
          <a:srcRect l="4150" t="-2" r="7354" b="-1"/>
          <a:stretch/>
        </p:blipFill>
        <p:spPr>
          <a:xfrm>
            <a:off x="1027101" y="1019376"/>
            <a:ext cx="5370383" cy="3140543"/>
          </a:xfrm>
          <a:prstGeom prst="rect">
            <a:avLst/>
          </a:prstGeom>
        </p:spPr>
      </p:pic>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DE0F5D4-3E5B-734E-ABFD-38F6989C017F}"/>
                  </a:ext>
                </a:extLst>
              </p:cNvPr>
              <p:cNvSpPr>
                <a:spLocks noGrp="1"/>
              </p:cNvSpPr>
              <p:nvPr>
                <p:ph idx="1"/>
              </p:nvPr>
            </p:nvSpPr>
            <p:spPr>
              <a:xfrm>
                <a:off x="7268816" y="751141"/>
                <a:ext cx="4923183" cy="5319460"/>
              </a:xfrm>
            </p:spPr>
            <p:txBody>
              <a:bodyPr anchor="ctr">
                <a:normAutofit fontScale="85000" lnSpcReduction="10000"/>
              </a:bodyPr>
              <a:lstStyle/>
              <a:p>
                <a:pPr algn="ctr">
                  <a:lnSpc>
                    <a:spcPct val="90000"/>
                  </a:lnSpc>
                </a:pPr>
                <a:r>
                  <a:rPr lang="en-US" dirty="0"/>
                  <a:t>Another great way to keep null-hypothesis significance testing (NHST) in check is to always consider </a:t>
                </a:r>
                <a:r>
                  <a:rPr lang="en-US" u="sng" dirty="0"/>
                  <a:t>effect sizes</a:t>
                </a:r>
                <a:r>
                  <a:rPr lang="en-US" dirty="0"/>
                  <a:t>.</a:t>
                </a:r>
              </a:p>
              <a:p>
                <a:pPr algn="ctr">
                  <a:lnSpc>
                    <a:spcPct val="90000"/>
                  </a:lnSpc>
                </a:pPr>
                <a:r>
                  <a:rPr lang="en-US" dirty="0"/>
                  <a:t>Effect size = standardized measure of a relationship between two variables. Examples include:</a:t>
                </a:r>
              </a:p>
              <a:p>
                <a:pPr marL="457200" indent="-457200" algn="ctr">
                  <a:lnSpc>
                    <a:spcPct val="90000"/>
                  </a:lnSpc>
                  <a:buFont typeface="Arial" panose="020B0604020202020204" pitchFamily="34" charset="0"/>
                  <a:buChar char="•"/>
                </a:pPr>
                <a:r>
                  <a:rPr lang="en-US" dirty="0"/>
                  <a:t>Pearson Correlation coefficient (r), Beta from a regression (</a:t>
                </a:r>
                <a:r>
                  <a:rPr lang="el-GR" dirty="0"/>
                  <a:t>)</a:t>
                </a:r>
                <a:r>
                  <a:rPr lang="en-US" dirty="0"/>
                  <a:t>, </a:t>
                </a:r>
              </a:p>
              <a:p>
                <a:pPr marL="457200" indent="-457200" algn="ctr">
                  <a:lnSpc>
                    <a:spcPct val="90000"/>
                  </a:lnSpc>
                  <a:buFont typeface="Arial" panose="020B0604020202020204" pitchFamily="34" charset="0"/>
                  <a:buChar char="•"/>
                </a:pPr>
                <a:r>
                  <a:rPr lang="en-US" dirty="0"/>
                  <a:t>Cohen’s d (standardized mean difference)</a:t>
                </a:r>
              </a:p>
              <a:p>
                <a:pPr marL="457200" indent="-457200" algn="ctr">
                  <a:lnSpc>
                    <a:spcPct val="90000"/>
                  </a:lnSpc>
                  <a:buFont typeface="Wingdings" pitchFamily="2" charset="2"/>
                  <a:buChar char="Ø"/>
                </a:pPr>
                <a14:m>
                  <m:oMath xmlns:m="http://schemas.openxmlformats.org/officeDocument/2006/math">
                    <m:f>
                      <m:fPr>
                        <m:ctrlPr>
                          <a:rPr lang="en-US" b="0" i="1">
                            <a:solidFill>
                              <a:schemeClr val="tx1"/>
                            </a:solidFill>
                            <a:latin typeface="Cambria Math" panose="02040503050406030204" pitchFamily="18" charset="0"/>
                            <a:cs typeface="Arial" panose="020B0604020202020204" pitchFamily="34" charset="0"/>
                          </a:rPr>
                        </m:ctrlPr>
                      </m:fPr>
                      <m:num>
                        <m:r>
                          <a:rPr lang="en-US" b="0" i="1">
                            <a:solidFill>
                              <a:schemeClr val="tx1"/>
                            </a:solidFill>
                            <a:latin typeface="Cambria Math" panose="02040503050406030204" pitchFamily="18" charset="0"/>
                            <a:cs typeface="Arial" panose="020B0604020202020204" pitchFamily="34" charset="0"/>
                          </a:rPr>
                          <m:t>𝑚𝑒𝑎𝑛</m:t>
                        </m:r>
                        <m:r>
                          <a:rPr lang="en-US" b="0" i="1">
                            <a:solidFill>
                              <a:schemeClr val="tx1"/>
                            </a:solidFill>
                            <a:latin typeface="Cambria Math" panose="02040503050406030204" pitchFamily="18" charset="0"/>
                            <a:cs typeface="Arial" panose="020B0604020202020204" pitchFamily="34" charset="0"/>
                          </a:rPr>
                          <m:t> </m:t>
                        </m:r>
                        <m:r>
                          <a:rPr lang="en-US" b="0" i="1">
                            <a:solidFill>
                              <a:schemeClr val="tx1"/>
                            </a:solidFill>
                            <a:latin typeface="Cambria Math" panose="02040503050406030204" pitchFamily="18" charset="0"/>
                            <a:cs typeface="Arial" panose="020B0604020202020204" pitchFamily="34" charset="0"/>
                          </a:rPr>
                          <m:t>𝑑𝑖𝑓𝑓𝑒𝑟𝑒𝑛𝑐𝑒</m:t>
                        </m:r>
                        <m:r>
                          <a:rPr lang="en-US" b="0" i="1" smtClean="0">
                            <a:solidFill>
                              <a:schemeClr val="tx1"/>
                            </a:solidFill>
                            <a:latin typeface="Cambria Math" panose="02040503050406030204" pitchFamily="18" charset="0"/>
                            <a:cs typeface="Arial" panose="020B0604020202020204" pitchFamily="34" charset="0"/>
                          </a:rPr>
                          <m:t> </m:t>
                        </m:r>
                        <m:r>
                          <a:rPr lang="en-US" b="0" i="1" smtClean="0">
                            <a:solidFill>
                              <a:schemeClr val="tx1"/>
                            </a:solidFill>
                            <a:latin typeface="Cambria Math" panose="02040503050406030204" pitchFamily="18" charset="0"/>
                            <a:cs typeface="Arial" panose="020B0604020202020204" pitchFamily="34" charset="0"/>
                          </a:rPr>
                          <m:t>𝑏𝑒𝑡𝑤𝑒𝑒𝑛</m:t>
                        </m:r>
                        <m:r>
                          <a:rPr lang="en-US" b="0" i="1" smtClean="0">
                            <a:solidFill>
                              <a:schemeClr val="tx1"/>
                            </a:solidFill>
                            <a:latin typeface="Cambria Math" panose="02040503050406030204" pitchFamily="18" charset="0"/>
                            <a:cs typeface="Arial" panose="020B0604020202020204" pitchFamily="34" charset="0"/>
                          </a:rPr>
                          <m:t> </m:t>
                        </m:r>
                        <m:r>
                          <a:rPr lang="en-US" b="0" i="1" smtClean="0">
                            <a:solidFill>
                              <a:schemeClr val="tx1"/>
                            </a:solidFill>
                            <a:latin typeface="Cambria Math" panose="02040503050406030204" pitchFamily="18" charset="0"/>
                            <a:cs typeface="Arial" panose="020B0604020202020204" pitchFamily="34" charset="0"/>
                          </a:rPr>
                          <m:t>𝑔𝑟𝑜𝑢𝑝𝑠</m:t>
                        </m:r>
                      </m:num>
                      <m:den>
                        <m:r>
                          <a:rPr lang="en-US" b="0" i="1" smtClean="0">
                            <a:solidFill>
                              <a:schemeClr val="tx1"/>
                            </a:solidFill>
                            <a:latin typeface="Cambria Math" panose="02040503050406030204" pitchFamily="18" charset="0"/>
                            <a:cs typeface="Arial" panose="020B0604020202020204" pitchFamily="34" charset="0"/>
                          </a:rPr>
                          <m:t>𝑠</m:t>
                        </m:r>
                        <m:r>
                          <a:rPr lang="en-US" b="0" i="1">
                            <a:solidFill>
                              <a:schemeClr val="tx1"/>
                            </a:solidFill>
                            <a:latin typeface="Cambria Math" panose="02040503050406030204" pitchFamily="18" charset="0"/>
                            <a:cs typeface="Arial" panose="020B0604020202020204" pitchFamily="34" charset="0"/>
                          </a:rPr>
                          <m:t>𝑡𝑑</m:t>
                        </m:r>
                        <m:r>
                          <a:rPr lang="en-US" b="0" i="1">
                            <a:solidFill>
                              <a:schemeClr val="tx1"/>
                            </a:solidFill>
                            <a:latin typeface="Cambria Math" panose="02040503050406030204" pitchFamily="18" charset="0"/>
                            <a:cs typeface="Arial" panose="020B0604020202020204" pitchFamily="34" charset="0"/>
                          </a:rPr>
                          <m:t> </m:t>
                        </m:r>
                        <m:r>
                          <a:rPr lang="en-US" b="0" i="1">
                            <a:solidFill>
                              <a:schemeClr val="tx1"/>
                            </a:solidFill>
                            <a:latin typeface="Cambria Math" panose="02040503050406030204" pitchFamily="18" charset="0"/>
                            <a:cs typeface="Arial" panose="020B0604020202020204" pitchFamily="34" charset="0"/>
                          </a:rPr>
                          <m:t>𝑑𝑒𝑣𝑖𝑎𝑡𝑖𝑜𝑛</m:t>
                        </m:r>
                        <m:r>
                          <a:rPr lang="en-US" b="0" i="1">
                            <a:solidFill>
                              <a:schemeClr val="tx1"/>
                            </a:solidFill>
                            <a:latin typeface="Cambria Math" panose="02040503050406030204" pitchFamily="18" charset="0"/>
                            <a:cs typeface="Arial" panose="020B0604020202020204" pitchFamily="34" charset="0"/>
                          </a:rPr>
                          <m:t> </m:t>
                        </m:r>
                      </m:den>
                    </m:f>
                  </m:oMath>
                </a14:m>
                <a:r>
                  <a:rPr lang="en-US" dirty="0">
                    <a:solidFill>
                      <a:schemeClr val="tx1"/>
                    </a:solidFill>
                  </a:rPr>
                  <a:t> </a:t>
                </a:r>
              </a:p>
              <a:p>
                <a:pPr algn="ctr">
                  <a:lnSpc>
                    <a:spcPct val="90000"/>
                  </a:lnSpc>
                </a:pPr>
                <a:endParaRPr lang="en-US" dirty="0"/>
              </a:p>
              <a:p>
                <a:pPr algn="ctr">
                  <a:lnSpc>
                    <a:spcPct val="90000"/>
                  </a:lnSpc>
                </a:pPr>
                <a:endParaRPr lang="en-US" dirty="0"/>
              </a:p>
            </p:txBody>
          </p:sp>
        </mc:Choice>
        <mc:Fallback xmlns="">
          <p:sp>
            <p:nvSpPr>
              <p:cNvPr id="3" name="Content Placeholder 2">
                <a:extLst>
                  <a:ext uri="{FF2B5EF4-FFF2-40B4-BE49-F238E27FC236}">
                    <a16:creationId xmlns:a16="http://schemas.microsoft.com/office/drawing/2014/main" id="{EDE0F5D4-3E5B-734E-ABFD-38F6989C017F}"/>
                  </a:ext>
                </a:extLst>
              </p:cNvPr>
              <p:cNvSpPr>
                <a:spLocks noGrp="1" noRot="1" noChangeAspect="1" noMove="1" noResize="1" noEditPoints="1" noAdjustHandles="1" noChangeArrowheads="1" noChangeShapeType="1" noTextEdit="1"/>
              </p:cNvSpPr>
              <p:nvPr>
                <p:ph idx="1"/>
              </p:nvPr>
            </p:nvSpPr>
            <p:spPr>
              <a:xfrm>
                <a:off x="7268816" y="751141"/>
                <a:ext cx="4923183" cy="5319460"/>
              </a:xfrm>
              <a:blipFill>
                <a:blip r:embed="rId3"/>
                <a:stretch>
                  <a:fillRect l="-1285" r="-514"/>
                </a:stretch>
              </a:blipFill>
            </p:spPr>
            <p:txBody>
              <a:bodyPr/>
              <a:lstStyle/>
              <a:p>
                <a:r>
                  <a:rPr lang="en-US">
                    <a:noFill/>
                  </a:rPr>
                  <a:t> </a:t>
                </a:r>
              </a:p>
            </p:txBody>
          </p:sp>
        </mc:Fallback>
      </mc:AlternateContent>
    </p:spTree>
    <p:extLst>
      <p:ext uri="{BB962C8B-B14F-4D97-AF65-F5344CB8AC3E}">
        <p14:creationId xmlns:p14="http://schemas.microsoft.com/office/powerpoint/2010/main" val="21646420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CD338-7749-DB4B-834D-26678FDB0194}"/>
              </a:ext>
            </a:extLst>
          </p:cNvPr>
          <p:cNvSpPr>
            <a:spLocks noGrp="1"/>
          </p:cNvSpPr>
          <p:nvPr>
            <p:ph type="title"/>
          </p:nvPr>
        </p:nvSpPr>
        <p:spPr/>
        <p:txBody>
          <a:bodyPr/>
          <a:lstStyle/>
          <a:p>
            <a:r>
              <a:rPr lang="en-US" dirty="0"/>
              <a:t>T-Tests</a:t>
            </a:r>
          </a:p>
        </p:txBody>
      </p:sp>
      <p:sp>
        <p:nvSpPr>
          <p:cNvPr id="3" name="Content Placeholder 2">
            <a:extLst>
              <a:ext uri="{FF2B5EF4-FFF2-40B4-BE49-F238E27FC236}">
                <a16:creationId xmlns:a16="http://schemas.microsoft.com/office/drawing/2014/main" id="{CF0D0877-DEAD-254B-903B-FF39650651B7}"/>
              </a:ext>
            </a:extLst>
          </p:cNvPr>
          <p:cNvSpPr>
            <a:spLocks noGrp="1"/>
          </p:cNvSpPr>
          <p:nvPr>
            <p:ph idx="1"/>
          </p:nvPr>
        </p:nvSpPr>
        <p:spPr/>
        <p:txBody>
          <a:bodyPr>
            <a:normAutofit fontScale="92500" lnSpcReduction="20000"/>
          </a:bodyPr>
          <a:lstStyle/>
          <a:p>
            <a:r>
              <a:rPr lang="en-US" dirty="0"/>
              <a:t>T-tests assume that your data come from a normal distribution and the observations are sampled independently from one another.</a:t>
            </a:r>
          </a:p>
          <a:p>
            <a:pPr marL="457200" indent="-457200">
              <a:buFont typeface="Arial" panose="020B0604020202020204" pitchFamily="34" charset="0"/>
              <a:buChar char="•"/>
            </a:pPr>
            <a:r>
              <a:rPr lang="en-US" u="sng" dirty="0"/>
              <a:t>One-sample t-tests </a:t>
            </a:r>
            <a:r>
              <a:rPr lang="en-US" dirty="0"/>
              <a:t>test the hypothesis that mean is different than a prespecified u0  </a:t>
            </a:r>
          </a:p>
          <a:p>
            <a:pPr marL="457200" indent="-457200">
              <a:buFont typeface="Arial" panose="020B0604020202020204" pitchFamily="34" charset="0"/>
              <a:buChar char="•"/>
            </a:pPr>
            <a:r>
              <a:rPr lang="en-US" u="sng" dirty="0"/>
              <a:t>Independent-sample t-tests </a:t>
            </a:r>
            <a:r>
              <a:rPr lang="en-US" dirty="0"/>
              <a:t>test the hypothesis that the mean difference between both samples is not 0</a:t>
            </a:r>
          </a:p>
          <a:p>
            <a:pPr marL="457200" indent="-457200">
              <a:buFont typeface="Arial" panose="020B0604020202020204" pitchFamily="34" charset="0"/>
              <a:buChar char="•"/>
            </a:pPr>
            <a:r>
              <a:rPr lang="en-US" u="sng" dirty="0"/>
              <a:t>Paired t-tests </a:t>
            </a:r>
            <a:r>
              <a:rPr lang="en-US" dirty="0"/>
              <a:t>are used when the observations are repeated, i.e., each person is sampled twice thus each observation comes in a pair</a:t>
            </a:r>
          </a:p>
          <a:p>
            <a:pPr marL="457200" indent="-457200">
              <a:buFont typeface="Arial" panose="020B0604020202020204" pitchFamily="34" charset="0"/>
              <a:buChar char="•"/>
            </a:pPr>
            <a:r>
              <a:rPr lang="en-US" u="sng" dirty="0"/>
              <a:t>Unpaired t-tests </a:t>
            </a:r>
            <a:r>
              <a:rPr lang="en-US" dirty="0"/>
              <a:t>are used when the observations are independent </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918851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CD338-7749-DB4B-834D-26678FDB0194}"/>
              </a:ext>
            </a:extLst>
          </p:cNvPr>
          <p:cNvSpPr>
            <a:spLocks noGrp="1"/>
          </p:cNvSpPr>
          <p:nvPr>
            <p:ph type="title"/>
          </p:nvPr>
        </p:nvSpPr>
        <p:spPr/>
        <p:txBody>
          <a:bodyPr/>
          <a:lstStyle/>
          <a:p>
            <a:r>
              <a:rPr lang="en-US" dirty="0"/>
              <a:t>T-Tests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F0D0877-DEAD-254B-903B-FF39650651B7}"/>
                  </a:ext>
                </a:extLst>
              </p:cNvPr>
              <p:cNvSpPr>
                <a:spLocks noGrp="1"/>
              </p:cNvSpPr>
              <p:nvPr>
                <p:ph idx="1"/>
              </p:nvPr>
            </p:nvSpPr>
            <p:spPr/>
            <p:txBody>
              <a:bodyPr>
                <a:normAutofit fontScale="40000" lnSpcReduction="20000"/>
              </a:bodyPr>
              <a:lstStyle/>
              <a:p>
                <a:r>
                  <a:rPr lang="en-US" sz="4000" u="sng" dirty="0"/>
                  <a:t>Formula Independent (single-sample) t-test </a:t>
                </a:r>
              </a:p>
              <a:p>
                <a14:m>
                  <m:oMath xmlns:m="http://schemas.openxmlformats.org/officeDocument/2006/math">
                    <m:r>
                      <a:rPr lang="en-US" sz="4000" i="1" smtClean="0">
                        <a:solidFill>
                          <a:schemeClr val="tx1"/>
                        </a:solidFill>
                        <a:latin typeface="Cambria Math" panose="02040503050406030204" pitchFamily="18" charset="0"/>
                      </a:rPr>
                      <m:t>𝑡</m:t>
                    </m:r>
                    <m:r>
                      <a:rPr lang="en-US" sz="4000" i="1" smtClean="0">
                        <a:solidFill>
                          <a:schemeClr val="tx1"/>
                        </a:solidFill>
                        <a:latin typeface="Cambria Math" panose="02040503050406030204" pitchFamily="18" charset="0"/>
                      </a:rPr>
                      <m:t>=</m:t>
                    </m:r>
                    <m:f>
                      <m:fPr>
                        <m:ctrlPr>
                          <a:rPr lang="en-US" sz="4000" i="1">
                            <a:solidFill>
                              <a:schemeClr val="tx1"/>
                            </a:solidFill>
                            <a:latin typeface="Cambria Math" panose="02040503050406030204" pitchFamily="18" charset="0"/>
                          </a:rPr>
                        </m:ctrlPr>
                      </m:fPr>
                      <m:num>
                        <m:r>
                          <a:rPr lang="en-US" sz="4000" b="0" i="1">
                            <a:latin typeface="Cambria Math" panose="02040503050406030204" pitchFamily="18" charset="0"/>
                          </a:rPr>
                          <m:t>𝑚𝑒𝑎𝑛</m:t>
                        </m:r>
                        <m:d>
                          <m:dPr>
                            <m:ctrlPr>
                              <a:rPr lang="en-US" sz="4000" i="1">
                                <a:latin typeface="Cambria Math" panose="02040503050406030204" pitchFamily="18" charset="0"/>
                              </a:rPr>
                            </m:ctrlPr>
                          </m:dPr>
                          <m:e>
                            <m:r>
                              <a:rPr lang="en-US" sz="4000" i="1">
                                <a:latin typeface="Cambria Math" panose="02040503050406030204" pitchFamily="18" charset="0"/>
                              </a:rPr>
                              <m:t>𝒙</m:t>
                            </m:r>
                          </m:e>
                        </m:d>
                        <m:r>
                          <a:rPr lang="en-US" sz="4000" i="1">
                            <a:latin typeface="Cambria Math" panose="02040503050406030204" pitchFamily="18" charset="0"/>
                          </a:rPr>
                          <m:t>− </m:t>
                        </m:r>
                        <m:r>
                          <m:rPr>
                            <m:sty m:val="p"/>
                          </m:rPr>
                          <a:rPr lang="el-GR" sz="4000" b="0">
                            <a:latin typeface="Cambria Math" panose="02040503050406030204" pitchFamily="18" charset="0"/>
                            <a:ea typeface="Cambria Math" panose="02040503050406030204" pitchFamily="18" charset="0"/>
                          </a:rPr>
                          <m:t>μ</m:t>
                        </m:r>
                      </m:num>
                      <m:den>
                        <m:f>
                          <m:fPr>
                            <m:ctrlPr>
                              <a:rPr lang="en-US" sz="4000" i="1">
                                <a:solidFill>
                                  <a:schemeClr val="tx1"/>
                                </a:solidFill>
                                <a:latin typeface="Cambria Math" panose="02040503050406030204" pitchFamily="18" charset="0"/>
                              </a:rPr>
                            </m:ctrlPr>
                          </m:fPr>
                          <m:num>
                            <m:r>
                              <a:rPr lang="en-US" sz="4000" i="1">
                                <a:solidFill>
                                  <a:schemeClr val="tx1"/>
                                </a:solidFill>
                                <a:latin typeface="Cambria Math" panose="02040503050406030204" pitchFamily="18" charset="0"/>
                              </a:rPr>
                              <m:t>𝑠𝑑</m:t>
                            </m:r>
                          </m:num>
                          <m:den>
                            <m:rad>
                              <m:radPr>
                                <m:degHide m:val="on"/>
                                <m:ctrlPr>
                                  <a:rPr lang="en-US" sz="4000" i="1">
                                    <a:solidFill>
                                      <a:schemeClr val="tx1"/>
                                    </a:solidFill>
                                    <a:latin typeface="Cambria Math" panose="02040503050406030204" pitchFamily="18" charset="0"/>
                                  </a:rPr>
                                </m:ctrlPr>
                              </m:radPr>
                              <m:deg/>
                              <m:e>
                                <m:r>
                                  <a:rPr lang="en-US" sz="4000" i="1">
                                    <a:solidFill>
                                      <a:schemeClr val="tx1"/>
                                    </a:solidFill>
                                    <a:latin typeface="Cambria Math" panose="02040503050406030204" pitchFamily="18" charset="0"/>
                                  </a:rPr>
                                  <m:t>𝑛</m:t>
                                </m:r>
                              </m:e>
                            </m:rad>
                          </m:den>
                        </m:f>
                      </m:den>
                    </m:f>
                    <m:r>
                      <a:rPr lang="en-US" sz="4000" b="1" i="0" smtClean="0">
                        <a:solidFill>
                          <a:schemeClr val="tx1"/>
                        </a:solidFill>
                        <a:latin typeface="Cambria Math" panose="02040503050406030204" pitchFamily="18" charset="0"/>
                      </a:rPr>
                      <m:t>; </m:t>
                    </m:r>
                    <m:r>
                      <m:rPr>
                        <m:sty m:val="p"/>
                      </m:rPr>
                      <a:rPr lang="en-US" sz="4000">
                        <a:solidFill>
                          <a:schemeClr val="tx1"/>
                        </a:solidFill>
                        <a:latin typeface="Cambria Math" panose="02040503050406030204" pitchFamily="18" charset="0"/>
                      </a:rPr>
                      <m:t>df</m:t>
                    </m:r>
                    <m:r>
                      <a:rPr lang="en-US" sz="4000" b="1" i="0" smtClean="0">
                        <a:solidFill>
                          <a:schemeClr val="tx1"/>
                        </a:solidFill>
                        <a:latin typeface="Cambria Math" panose="02040503050406030204" pitchFamily="18" charset="0"/>
                      </a:rPr>
                      <m:t>=</m:t>
                    </m:r>
                    <m:r>
                      <a:rPr lang="en-US" sz="4000">
                        <a:solidFill>
                          <a:schemeClr val="tx1"/>
                        </a:solidFill>
                        <a:latin typeface="Cambria Math" panose="02040503050406030204" pitchFamily="18" charset="0"/>
                      </a:rPr>
                      <m:t> </m:t>
                    </m:r>
                    <m:r>
                      <m:rPr>
                        <m:sty m:val="p"/>
                      </m:rPr>
                      <a:rPr lang="en-US" sz="4000">
                        <a:solidFill>
                          <a:schemeClr val="tx1"/>
                        </a:solidFill>
                        <a:latin typeface="Cambria Math" panose="02040503050406030204" pitchFamily="18" charset="0"/>
                      </a:rPr>
                      <m:t>n</m:t>
                    </m:r>
                    <m:r>
                      <a:rPr lang="en-US" sz="4000">
                        <a:solidFill>
                          <a:schemeClr val="tx1"/>
                        </a:solidFill>
                        <a:latin typeface="Cambria Math" panose="02040503050406030204" pitchFamily="18" charset="0"/>
                      </a:rPr>
                      <m:t>−1</m:t>
                    </m:r>
                  </m:oMath>
                </a14:m>
                <a:r>
                  <a:rPr lang="en-US" sz="4000" dirty="0"/>
                  <a:t> (important for critical t-value on t-distribution)</a:t>
                </a:r>
              </a:p>
              <a:p>
                <a:r>
                  <a:rPr lang="en-US" sz="4000" u="sng" dirty="0"/>
                  <a:t>Formula (paired/dependent t-test):</a:t>
                </a:r>
              </a:p>
              <a:p>
                <a14:m>
                  <m:oMath xmlns:m="http://schemas.openxmlformats.org/officeDocument/2006/math">
                    <m:r>
                      <a:rPr lang="en-US" sz="4000" i="1">
                        <a:latin typeface="Cambria Math" panose="02040503050406030204" pitchFamily="18" charset="0"/>
                      </a:rPr>
                      <m:t>𝑡</m:t>
                    </m:r>
                    <m:r>
                      <a:rPr lang="en-US" sz="4000" i="1">
                        <a:latin typeface="Cambria Math" panose="02040503050406030204" pitchFamily="18" charset="0"/>
                      </a:rPr>
                      <m:t>=</m:t>
                    </m:r>
                    <m:f>
                      <m:fPr>
                        <m:ctrlPr>
                          <a:rPr lang="en-US" sz="4000" i="1">
                            <a:latin typeface="Cambria Math" panose="02040503050406030204" pitchFamily="18" charset="0"/>
                          </a:rPr>
                        </m:ctrlPr>
                      </m:fPr>
                      <m:num>
                        <m:r>
                          <a:rPr lang="en-US" sz="4000" b="1" i="1" smtClean="0">
                            <a:latin typeface="Cambria Math" panose="02040503050406030204" pitchFamily="18" charset="0"/>
                          </a:rPr>
                          <m:t>𝒅</m:t>
                        </m:r>
                        <m:r>
                          <a:rPr lang="en-US" sz="4000" i="1">
                            <a:latin typeface="Cambria Math" panose="02040503050406030204" pitchFamily="18" charset="0"/>
                          </a:rPr>
                          <m:t>− </m:t>
                        </m:r>
                        <m:r>
                          <m:rPr>
                            <m:sty m:val="p"/>
                          </m:rPr>
                          <a:rPr lang="el-GR" sz="4000" b="0">
                            <a:latin typeface="Cambria Math" panose="02040503050406030204" pitchFamily="18" charset="0"/>
                            <a:ea typeface="Cambria Math" panose="02040503050406030204" pitchFamily="18" charset="0"/>
                          </a:rPr>
                          <m:t>μ</m:t>
                        </m:r>
                        <m:r>
                          <a:rPr lang="en-US" sz="4000" b="0" i="0" smtClean="0">
                            <a:latin typeface="Cambria Math" panose="02040503050406030204" pitchFamily="18" charset="0"/>
                            <a:ea typeface="Cambria Math" panose="02040503050406030204" pitchFamily="18" charset="0"/>
                          </a:rPr>
                          <m:t>0</m:t>
                        </m:r>
                      </m:num>
                      <m:den>
                        <m:f>
                          <m:fPr>
                            <m:ctrlPr>
                              <a:rPr lang="en-US" sz="4000" i="1">
                                <a:latin typeface="Cambria Math" panose="02040503050406030204" pitchFamily="18" charset="0"/>
                              </a:rPr>
                            </m:ctrlPr>
                          </m:fPr>
                          <m:num>
                            <m:r>
                              <a:rPr lang="en-US" sz="4000" i="1">
                                <a:latin typeface="Cambria Math" panose="02040503050406030204" pitchFamily="18" charset="0"/>
                              </a:rPr>
                              <m:t>𝑠𝑑</m:t>
                            </m:r>
                            <m:r>
                              <a:rPr lang="en-US" sz="4000" b="1" i="1" smtClean="0">
                                <a:latin typeface="Cambria Math" panose="02040503050406030204" pitchFamily="18" charset="0"/>
                              </a:rPr>
                              <m:t>_</m:t>
                            </m:r>
                            <m:r>
                              <a:rPr lang="en-US" sz="4000" b="1" i="1" smtClean="0">
                                <a:latin typeface="Cambria Math" panose="02040503050406030204" pitchFamily="18" charset="0"/>
                              </a:rPr>
                              <m:t>𝒅</m:t>
                            </m:r>
                          </m:num>
                          <m:den>
                            <m:rad>
                              <m:radPr>
                                <m:degHide m:val="on"/>
                                <m:ctrlPr>
                                  <a:rPr lang="en-US" sz="4000" i="1">
                                    <a:latin typeface="Cambria Math" panose="02040503050406030204" pitchFamily="18" charset="0"/>
                                  </a:rPr>
                                </m:ctrlPr>
                              </m:radPr>
                              <m:deg/>
                              <m:e>
                                <m:r>
                                  <a:rPr lang="en-US" sz="4000" i="1">
                                    <a:latin typeface="Cambria Math" panose="02040503050406030204" pitchFamily="18" charset="0"/>
                                  </a:rPr>
                                  <m:t>𝑛</m:t>
                                </m:r>
                              </m:e>
                            </m:rad>
                          </m:den>
                        </m:f>
                      </m:den>
                    </m:f>
                    <m:r>
                      <a:rPr lang="en-US" sz="4000">
                        <a:latin typeface="Cambria Math" panose="02040503050406030204" pitchFamily="18" charset="0"/>
                      </a:rPr>
                      <m:t>; </m:t>
                    </m:r>
                    <m:r>
                      <m:rPr>
                        <m:sty m:val="p"/>
                      </m:rPr>
                      <a:rPr lang="en-US" sz="4000">
                        <a:latin typeface="Cambria Math" panose="02040503050406030204" pitchFamily="18" charset="0"/>
                      </a:rPr>
                      <m:t>df</m:t>
                    </m:r>
                    <m:r>
                      <a:rPr lang="en-US" sz="4000">
                        <a:latin typeface="Cambria Math" panose="02040503050406030204" pitchFamily="18" charset="0"/>
                      </a:rPr>
                      <m:t>= </m:t>
                    </m:r>
                    <m:r>
                      <m:rPr>
                        <m:sty m:val="p"/>
                      </m:rPr>
                      <a:rPr lang="en-US" sz="4000">
                        <a:latin typeface="Cambria Math" panose="02040503050406030204" pitchFamily="18" charset="0"/>
                      </a:rPr>
                      <m:t>n</m:t>
                    </m:r>
                    <m:r>
                      <a:rPr lang="en-US" sz="4000">
                        <a:latin typeface="Cambria Math" panose="02040503050406030204" pitchFamily="18" charset="0"/>
                      </a:rPr>
                      <m:t>−1</m:t>
                    </m:r>
                  </m:oMath>
                </a14:m>
                <a:r>
                  <a:rPr lang="en-US" sz="4000" dirty="0"/>
                  <a:t> (important for critical t-value on t-distribution)</a:t>
                </a:r>
              </a:p>
              <a:p>
                <a:r>
                  <a:rPr lang="en-US" sz="4000" u="sng" dirty="0"/>
                  <a:t>Formula (unpaired/independent t-test; pooled variance):</a:t>
                </a:r>
              </a:p>
              <a:p>
                <a14:m>
                  <m:oMath xmlns:m="http://schemas.openxmlformats.org/officeDocument/2006/math">
                    <m:r>
                      <a:rPr lang="en-US" sz="4000" i="1" smtClean="0">
                        <a:solidFill>
                          <a:schemeClr val="tx1"/>
                        </a:solidFill>
                        <a:latin typeface="Cambria Math" panose="02040503050406030204" pitchFamily="18" charset="0"/>
                      </a:rPr>
                      <m:t>𝑡</m:t>
                    </m:r>
                    <m:r>
                      <a:rPr lang="en-US" sz="4000" i="1" smtClean="0">
                        <a:solidFill>
                          <a:schemeClr val="tx1"/>
                        </a:solidFill>
                        <a:latin typeface="Cambria Math" panose="02040503050406030204" pitchFamily="18" charset="0"/>
                      </a:rPr>
                      <m:t>=</m:t>
                    </m:r>
                    <m:f>
                      <m:fPr>
                        <m:ctrlPr>
                          <a:rPr lang="en-US" sz="4000" i="1">
                            <a:solidFill>
                              <a:schemeClr val="tx1"/>
                            </a:solidFill>
                            <a:latin typeface="Cambria Math" panose="02040503050406030204" pitchFamily="18" charset="0"/>
                          </a:rPr>
                        </m:ctrlPr>
                      </m:fPr>
                      <m:num>
                        <m:r>
                          <a:rPr lang="en-US" sz="4000" b="0" i="1" smtClean="0">
                            <a:solidFill>
                              <a:schemeClr val="tx1"/>
                            </a:solidFill>
                            <a:latin typeface="Cambria Math" panose="02040503050406030204" pitchFamily="18" charset="0"/>
                          </a:rPr>
                          <m:t>𝑚𝑒𝑎𝑛</m:t>
                        </m:r>
                        <m:d>
                          <m:dPr>
                            <m:ctrlPr>
                              <a:rPr lang="en-US" sz="4000" b="1" i="1" smtClean="0">
                                <a:solidFill>
                                  <a:schemeClr val="tx1"/>
                                </a:solidFill>
                                <a:latin typeface="Cambria Math" panose="02040503050406030204" pitchFamily="18" charset="0"/>
                              </a:rPr>
                            </m:ctrlPr>
                          </m:dPr>
                          <m:e>
                            <m:r>
                              <a:rPr lang="en-US" sz="4000" b="1" i="1" smtClean="0">
                                <a:solidFill>
                                  <a:schemeClr val="tx1"/>
                                </a:solidFill>
                                <a:latin typeface="Cambria Math" panose="02040503050406030204" pitchFamily="18" charset="0"/>
                              </a:rPr>
                              <m:t>𝒙</m:t>
                            </m:r>
                            <m:r>
                              <a:rPr lang="en-US" sz="4000" b="1" i="1" smtClean="0">
                                <a:solidFill>
                                  <a:schemeClr val="tx1"/>
                                </a:solidFill>
                                <a:latin typeface="Cambria Math" panose="02040503050406030204" pitchFamily="18" charset="0"/>
                              </a:rPr>
                              <m:t>𝟐</m:t>
                            </m:r>
                          </m:e>
                        </m:d>
                        <m:r>
                          <a:rPr lang="en-US" sz="4000" b="1" i="1" smtClean="0">
                            <a:solidFill>
                              <a:schemeClr val="tx1"/>
                            </a:solidFill>
                            <a:latin typeface="Cambria Math" panose="02040503050406030204" pitchFamily="18" charset="0"/>
                          </a:rPr>
                          <m:t>−</m:t>
                        </m:r>
                        <m:r>
                          <a:rPr lang="en-US" sz="4000" b="1" i="1" smtClean="0">
                            <a:solidFill>
                              <a:schemeClr val="tx1"/>
                            </a:solidFill>
                            <a:latin typeface="Cambria Math" panose="02040503050406030204" pitchFamily="18" charset="0"/>
                          </a:rPr>
                          <m:t>𝒎𝒆𝒂𝒏</m:t>
                        </m:r>
                        <m:d>
                          <m:dPr>
                            <m:ctrlPr>
                              <a:rPr lang="en-US" sz="4000" b="1" i="1" smtClean="0">
                                <a:solidFill>
                                  <a:schemeClr val="tx1"/>
                                </a:solidFill>
                                <a:latin typeface="Cambria Math" panose="02040503050406030204" pitchFamily="18" charset="0"/>
                              </a:rPr>
                            </m:ctrlPr>
                          </m:dPr>
                          <m:e>
                            <m:r>
                              <a:rPr lang="en-US" sz="4000" b="1" i="1" smtClean="0">
                                <a:solidFill>
                                  <a:schemeClr val="tx1"/>
                                </a:solidFill>
                                <a:latin typeface="Cambria Math" panose="02040503050406030204" pitchFamily="18" charset="0"/>
                              </a:rPr>
                              <m:t>𝒙</m:t>
                            </m:r>
                            <m:r>
                              <a:rPr lang="en-US" sz="4000" b="1" i="1" smtClean="0">
                                <a:solidFill>
                                  <a:schemeClr val="tx1"/>
                                </a:solidFill>
                                <a:latin typeface="Cambria Math" panose="02040503050406030204" pitchFamily="18" charset="0"/>
                              </a:rPr>
                              <m:t>𝟏</m:t>
                            </m:r>
                          </m:e>
                        </m:d>
                        <m:r>
                          <a:rPr lang="en-US" sz="4000" b="1" i="1" smtClean="0">
                            <a:solidFill>
                              <a:schemeClr val="tx1"/>
                            </a:solidFill>
                            <a:latin typeface="Cambria Math" panose="02040503050406030204" pitchFamily="18" charset="0"/>
                          </a:rPr>
                          <m:t>− </m:t>
                        </m:r>
                        <m:r>
                          <m:rPr>
                            <m:sty m:val="p"/>
                          </m:rPr>
                          <a:rPr lang="el-GR" sz="4000" b="0" smtClean="0">
                            <a:solidFill>
                              <a:schemeClr val="tx1"/>
                            </a:solidFill>
                            <a:latin typeface="Cambria Math" panose="02040503050406030204" pitchFamily="18" charset="0"/>
                            <a:ea typeface="Cambria Math" panose="02040503050406030204" pitchFamily="18" charset="0"/>
                          </a:rPr>
                          <m:t>μ</m:t>
                        </m:r>
                        <m:r>
                          <a:rPr lang="en-US" sz="4000" b="0" i="0" smtClean="0">
                            <a:solidFill>
                              <a:schemeClr val="tx1"/>
                            </a:solidFill>
                            <a:latin typeface="Cambria Math" panose="02040503050406030204" pitchFamily="18" charset="0"/>
                            <a:ea typeface="Cambria Math" panose="02040503050406030204" pitchFamily="18" charset="0"/>
                          </a:rPr>
                          <m:t>0</m:t>
                        </m:r>
                      </m:num>
                      <m:den>
                        <m:r>
                          <a:rPr lang="en-US" sz="4000" b="1" i="1" smtClean="0">
                            <a:solidFill>
                              <a:schemeClr val="tx1"/>
                            </a:solidFill>
                            <a:latin typeface="Cambria Math" panose="02040503050406030204" pitchFamily="18" charset="0"/>
                          </a:rPr>
                          <m:t>𝒔𝒆</m:t>
                        </m:r>
                        <m:r>
                          <a:rPr lang="en-US" sz="4000" i="1">
                            <a:solidFill>
                              <a:schemeClr val="tx1"/>
                            </a:solidFill>
                            <a:latin typeface="Cambria Math" panose="02040503050406030204" pitchFamily="18" charset="0"/>
                          </a:rPr>
                          <m:t>∗</m:t>
                        </m:r>
                        <m:rad>
                          <m:radPr>
                            <m:degHide m:val="on"/>
                            <m:ctrlPr>
                              <a:rPr lang="en-US" sz="4000" i="1">
                                <a:solidFill>
                                  <a:schemeClr val="tx1"/>
                                </a:solidFill>
                                <a:latin typeface="Cambria Math" panose="02040503050406030204" pitchFamily="18" charset="0"/>
                              </a:rPr>
                            </m:ctrlPr>
                          </m:radPr>
                          <m:deg/>
                          <m:e>
                            <m:f>
                              <m:fPr>
                                <m:ctrlPr>
                                  <a:rPr lang="en-US" sz="4000" i="1">
                                    <a:solidFill>
                                      <a:schemeClr val="tx1"/>
                                    </a:solidFill>
                                    <a:latin typeface="Cambria Math" panose="02040503050406030204" pitchFamily="18" charset="0"/>
                                  </a:rPr>
                                </m:ctrlPr>
                              </m:fPr>
                              <m:num>
                                <m:r>
                                  <a:rPr lang="en-US" sz="4000" i="1">
                                    <a:solidFill>
                                      <a:schemeClr val="tx1"/>
                                    </a:solidFill>
                                    <a:latin typeface="Cambria Math" panose="02040503050406030204" pitchFamily="18" charset="0"/>
                                  </a:rPr>
                                  <m:t>1</m:t>
                                </m:r>
                              </m:num>
                              <m:den>
                                <m:r>
                                  <a:rPr lang="en-US" sz="4000" i="1">
                                    <a:solidFill>
                                      <a:schemeClr val="tx1"/>
                                    </a:solidFill>
                                    <a:latin typeface="Cambria Math" panose="02040503050406030204" pitchFamily="18" charset="0"/>
                                  </a:rPr>
                                  <m:t>𝑛</m:t>
                                </m:r>
                                <m:r>
                                  <a:rPr lang="en-US" sz="4000" i="1">
                                    <a:solidFill>
                                      <a:schemeClr val="tx1"/>
                                    </a:solidFill>
                                    <a:latin typeface="Cambria Math" panose="02040503050406030204" pitchFamily="18" charset="0"/>
                                  </a:rPr>
                                  <m:t>1</m:t>
                                </m:r>
                              </m:den>
                            </m:f>
                            <m:r>
                              <a:rPr lang="en-US" sz="4000" i="1">
                                <a:solidFill>
                                  <a:schemeClr val="tx1"/>
                                </a:solidFill>
                                <a:latin typeface="Cambria Math" panose="02040503050406030204" pitchFamily="18" charset="0"/>
                              </a:rPr>
                              <m:t>+</m:t>
                            </m:r>
                            <m:f>
                              <m:fPr>
                                <m:ctrlPr>
                                  <a:rPr lang="en-US" sz="4000" i="1">
                                    <a:solidFill>
                                      <a:schemeClr val="tx1"/>
                                    </a:solidFill>
                                    <a:latin typeface="Cambria Math" panose="02040503050406030204" pitchFamily="18" charset="0"/>
                                  </a:rPr>
                                </m:ctrlPr>
                              </m:fPr>
                              <m:num>
                                <m:r>
                                  <a:rPr lang="en-US" sz="4000" i="1">
                                    <a:solidFill>
                                      <a:schemeClr val="tx1"/>
                                    </a:solidFill>
                                    <a:latin typeface="Cambria Math" panose="02040503050406030204" pitchFamily="18" charset="0"/>
                                  </a:rPr>
                                  <m:t>1</m:t>
                                </m:r>
                              </m:num>
                              <m:den>
                                <m:r>
                                  <a:rPr lang="en-US" sz="4000" i="1">
                                    <a:solidFill>
                                      <a:schemeClr val="tx1"/>
                                    </a:solidFill>
                                    <a:latin typeface="Cambria Math" panose="02040503050406030204" pitchFamily="18" charset="0"/>
                                  </a:rPr>
                                  <m:t>𝑛</m:t>
                                </m:r>
                                <m:r>
                                  <a:rPr lang="en-US" sz="4000" i="1">
                                    <a:solidFill>
                                      <a:schemeClr val="tx1"/>
                                    </a:solidFill>
                                    <a:latin typeface="Cambria Math" panose="02040503050406030204" pitchFamily="18" charset="0"/>
                                  </a:rPr>
                                  <m:t>2</m:t>
                                </m:r>
                              </m:den>
                            </m:f>
                          </m:e>
                        </m:rad>
                      </m:den>
                    </m:f>
                    <m:r>
                      <a:rPr lang="en-US" sz="4000">
                        <a:solidFill>
                          <a:schemeClr val="tx1"/>
                        </a:solidFill>
                        <a:latin typeface="Cambria Math" panose="02040503050406030204" pitchFamily="18" charset="0"/>
                      </a:rPr>
                      <m:t> </m:t>
                    </m:r>
                    <m:r>
                      <a:rPr lang="en-US" sz="4000" b="1" i="0" smtClean="0">
                        <a:solidFill>
                          <a:schemeClr val="tx1"/>
                        </a:solidFill>
                        <a:latin typeface="Cambria Math" panose="02040503050406030204" pitchFamily="18" charset="0"/>
                      </a:rPr>
                      <m:t>; </m:t>
                    </m:r>
                    <m:r>
                      <m:rPr>
                        <m:sty m:val="p"/>
                      </m:rPr>
                      <a:rPr lang="en-US" sz="4000">
                        <a:solidFill>
                          <a:schemeClr val="tx1"/>
                        </a:solidFill>
                        <a:latin typeface="Cambria Math" panose="02040503050406030204" pitchFamily="18" charset="0"/>
                      </a:rPr>
                      <m:t>df</m:t>
                    </m:r>
                    <m:r>
                      <a:rPr lang="en-US" sz="4000" b="1" i="0" smtClean="0">
                        <a:solidFill>
                          <a:schemeClr val="tx1"/>
                        </a:solidFill>
                        <a:latin typeface="Cambria Math" panose="02040503050406030204" pitchFamily="18" charset="0"/>
                      </a:rPr>
                      <m:t>=(</m:t>
                    </m:r>
                    <m:r>
                      <m:rPr>
                        <m:sty m:val="p"/>
                      </m:rPr>
                      <a:rPr lang="en-US" sz="4000">
                        <a:solidFill>
                          <a:schemeClr val="tx1"/>
                        </a:solidFill>
                        <a:latin typeface="Cambria Math" panose="02040503050406030204" pitchFamily="18" charset="0"/>
                      </a:rPr>
                      <m:t>n</m:t>
                    </m:r>
                    <m:r>
                      <a:rPr lang="en-US" sz="4000">
                        <a:solidFill>
                          <a:schemeClr val="tx1"/>
                        </a:solidFill>
                        <a:latin typeface="Cambria Math" panose="02040503050406030204" pitchFamily="18" charset="0"/>
                      </a:rPr>
                      <m:t>1+</m:t>
                    </m:r>
                    <m:r>
                      <m:rPr>
                        <m:sty m:val="p"/>
                      </m:rPr>
                      <a:rPr lang="en-US" sz="4000">
                        <a:solidFill>
                          <a:schemeClr val="tx1"/>
                        </a:solidFill>
                        <a:latin typeface="Cambria Math" panose="02040503050406030204" pitchFamily="18" charset="0"/>
                      </a:rPr>
                      <m:t>n</m:t>
                    </m:r>
                    <m:r>
                      <a:rPr lang="en-US" sz="4000">
                        <a:solidFill>
                          <a:schemeClr val="tx1"/>
                        </a:solidFill>
                        <a:latin typeface="Cambria Math" panose="02040503050406030204" pitchFamily="18" charset="0"/>
                      </a:rPr>
                      <m:t>2</m:t>
                    </m:r>
                    <m:r>
                      <a:rPr lang="en-US" sz="4000" b="1" i="0" smtClean="0">
                        <a:solidFill>
                          <a:schemeClr val="tx1"/>
                        </a:solidFill>
                        <a:latin typeface="Cambria Math" panose="02040503050406030204" pitchFamily="18" charset="0"/>
                      </a:rPr>
                      <m:t>)</m:t>
                    </m:r>
                    <m:r>
                      <a:rPr lang="en-US" sz="4000">
                        <a:solidFill>
                          <a:schemeClr val="tx1"/>
                        </a:solidFill>
                        <a:latin typeface="Cambria Math" panose="02040503050406030204" pitchFamily="18" charset="0"/>
                      </a:rPr>
                      <m:t>−2</m:t>
                    </m:r>
                    <m:r>
                      <a:rPr lang="en-US" sz="4000" b="0" i="0" smtClean="0">
                        <a:solidFill>
                          <a:schemeClr val="tx1"/>
                        </a:solidFill>
                        <a:latin typeface="Cambria Math" panose="02040503050406030204" pitchFamily="18" charset="0"/>
                      </a:rPr>
                      <m:t> </m:t>
                    </m:r>
                  </m:oMath>
                </a14:m>
                <a:r>
                  <a:rPr lang="en-US" sz="4000" dirty="0"/>
                  <a:t>(important for critical t-value on t-distribution)</a:t>
                </a:r>
              </a:p>
              <a:p>
                <a14:m>
                  <m:oMath xmlns:m="http://schemas.openxmlformats.org/officeDocument/2006/math">
                    <m:r>
                      <m:rPr>
                        <m:sty m:val="p"/>
                      </m:rPr>
                      <a:rPr lang="en-US" sz="4000" b="0" i="1">
                        <a:latin typeface="Cambria Math" panose="02040503050406030204" pitchFamily="18" charset="0"/>
                      </a:rPr>
                      <m:t>w</m:t>
                    </m:r>
                    <m:r>
                      <m:rPr>
                        <m:sty m:val="p"/>
                      </m:rPr>
                      <a:rPr lang="en-US" sz="4000" b="0" i="0" smtClean="0">
                        <a:latin typeface="Cambria Math" panose="02040503050406030204" pitchFamily="18" charset="0"/>
                      </a:rPr>
                      <m:t>here</m:t>
                    </m:r>
                    <m:r>
                      <a:rPr lang="en-US" sz="4000" b="0" i="0" smtClean="0">
                        <a:latin typeface="Cambria Math" panose="02040503050406030204" pitchFamily="18" charset="0"/>
                      </a:rPr>
                      <m:t>: </m:t>
                    </m:r>
                    <m:r>
                      <m:rPr>
                        <m:sty m:val="p"/>
                      </m:rPr>
                      <a:rPr lang="en-US" sz="4000" b="0" i="0" smtClean="0">
                        <a:latin typeface="Cambria Math" panose="02040503050406030204" pitchFamily="18" charset="0"/>
                      </a:rPr>
                      <m:t>se</m:t>
                    </m:r>
                    <m:r>
                      <a:rPr lang="en-US" sz="4000">
                        <a:solidFill>
                          <a:schemeClr val="tx1"/>
                        </a:solidFill>
                        <a:latin typeface="Cambria Math" panose="02040503050406030204" pitchFamily="18" charset="0"/>
                      </a:rPr>
                      <m:t>=</m:t>
                    </m:r>
                    <m:rad>
                      <m:radPr>
                        <m:degHide m:val="on"/>
                        <m:ctrlPr>
                          <a:rPr lang="en-US" sz="4000" i="1">
                            <a:solidFill>
                              <a:schemeClr val="tx1"/>
                            </a:solidFill>
                            <a:latin typeface="Cambria Math" panose="02040503050406030204" pitchFamily="18" charset="0"/>
                          </a:rPr>
                        </m:ctrlPr>
                      </m:radPr>
                      <m:deg/>
                      <m:e>
                        <m:f>
                          <m:fPr>
                            <m:ctrlPr>
                              <a:rPr lang="en-US" sz="4000" i="1">
                                <a:solidFill>
                                  <a:schemeClr val="tx1"/>
                                </a:solidFill>
                                <a:latin typeface="Cambria Math" panose="02040503050406030204" pitchFamily="18" charset="0"/>
                              </a:rPr>
                            </m:ctrlPr>
                          </m:fPr>
                          <m:num>
                            <m:d>
                              <m:dPr>
                                <m:ctrlPr>
                                  <a:rPr lang="en-US" sz="4000" i="1">
                                    <a:solidFill>
                                      <a:schemeClr val="tx1"/>
                                    </a:solidFill>
                                    <a:latin typeface="Cambria Math" panose="02040503050406030204" pitchFamily="18" charset="0"/>
                                  </a:rPr>
                                </m:ctrlPr>
                              </m:dPr>
                              <m:e>
                                <m:r>
                                  <a:rPr lang="en-US" sz="4000" i="1">
                                    <a:solidFill>
                                      <a:schemeClr val="tx1"/>
                                    </a:solidFill>
                                    <a:latin typeface="Cambria Math" panose="02040503050406030204" pitchFamily="18" charset="0"/>
                                  </a:rPr>
                                  <m:t>𝑛</m:t>
                                </m:r>
                                <m:r>
                                  <a:rPr lang="en-US" sz="4000" i="1">
                                    <a:solidFill>
                                      <a:schemeClr val="tx1"/>
                                    </a:solidFill>
                                    <a:latin typeface="Cambria Math" panose="02040503050406030204" pitchFamily="18" charset="0"/>
                                  </a:rPr>
                                  <m:t>1−1</m:t>
                                </m:r>
                              </m:e>
                            </m:d>
                            <m:r>
                              <a:rPr lang="en-US" sz="4000" i="1">
                                <a:solidFill>
                                  <a:schemeClr val="tx1"/>
                                </a:solidFill>
                                <a:latin typeface="Cambria Math" panose="02040503050406030204" pitchFamily="18" charset="0"/>
                              </a:rPr>
                              <m:t>∗</m:t>
                            </m:r>
                            <m:sSup>
                              <m:sSupPr>
                                <m:ctrlPr>
                                  <a:rPr lang="en-US" sz="4000" i="1">
                                    <a:solidFill>
                                      <a:schemeClr val="tx1"/>
                                    </a:solidFill>
                                    <a:latin typeface="Cambria Math" panose="02040503050406030204" pitchFamily="18" charset="0"/>
                                  </a:rPr>
                                </m:ctrlPr>
                              </m:sSupPr>
                              <m:e>
                                <m:r>
                                  <a:rPr lang="en-US" sz="4000" i="1">
                                    <a:solidFill>
                                      <a:schemeClr val="tx1"/>
                                    </a:solidFill>
                                    <a:latin typeface="Cambria Math" panose="02040503050406030204" pitchFamily="18" charset="0"/>
                                  </a:rPr>
                                  <m:t>𝑠𝑡𝑑</m:t>
                                </m:r>
                                <m:r>
                                  <a:rPr lang="en-US" sz="4000" i="1">
                                    <a:solidFill>
                                      <a:schemeClr val="tx1"/>
                                    </a:solidFill>
                                    <a:latin typeface="Cambria Math" panose="02040503050406030204" pitchFamily="18" charset="0"/>
                                  </a:rPr>
                                  <m:t>1</m:t>
                                </m:r>
                              </m:e>
                              <m:sup>
                                <m:r>
                                  <a:rPr lang="en-US" sz="4000" i="1">
                                    <a:solidFill>
                                      <a:schemeClr val="tx1"/>
                                    </a:solidFill>
                                    <a:latin typeface="Cambria Math" panose="02040503050406030204" pitchFamily="18" charset="0"/>
                                  </a:rPr>
                                  <m:t>2</m:t>
                                </m:r>
                              </m:sup>
                            </m:sSup>
                            <m:r>
                              <a:rPr lang="en-US" sz="4000" i="1">
                                <a:solidFill>
                                  <a:schemeClr val="tx1"/>
                                </a:solidFill>
                                <a:latin typeface="Cambria Math" panose="02040503050406030204" pitchFamily="18" charset="0"/>
                              </a:rPr>
                              <m:t>+</m:t>
                            </m:r>
                            <m:d>
                              <m:dPr>
                                <m:ctrlPr>
                                  <a:rPr lang="en-US" sz="4000" i="1">
                                    <a:solidFill>
                                      <a:schemeClr val="tx1"/>
                                    </a:solidFill>
                                    <a:latin typeface="Cambria Math" panose="02040503050406030204" pitchFamily="18" charset="0"/>
                                  </a:rPr>
                                </m:ctrlPr>
                              </m:dPr>
                              <m:e>
                                <m:r>
                                  <a:rPr lang="en-US" sz="4000" i="1">
                                    <a:solidFill>
                                      <a:schemeClr val="tx1"/>
                                    </a:solidFill>
                                    <a:latin typeface="Cambria Math" panose="02040503050406030204" pitchFamily="18" charset="0"/>
                                  </a:rPr>
                                  <m:t>𝑛</m:t>
                                </m:r>
                                <m:r>
                                  <a:rPr lang="en-US" sz="4000" i="1">
                                    <a:solidFill>
                                      <a:schemeClr val="tx1"/>
                                    </a:solidFill>
                                    <a:latin typeface="Cambria Math" panose="02040503050406030204" pitchFamily="18" charset="0"/>
                                  </a:rPr>
                                  <m:t>2−1</m:t>
                                </m:r>
                              </m:e>
                            </m:d>
                            <m:r>
                              <a:rPr lang="en-US" sz="4000" i="1">
                                <a:solidFill>
                                  <a:schemeClr val="tx1"/>
                                </a:solidFill>
                                <a:latin typeface="Cambria Math" panose="02040503050406030204" pitchFamily="18" charset="0"/>
                              </a:rPr>
                              <m:t>∗</m:t>
                            </m:r>
                            <m:sSup>
                              <m:sSupPr>
                                <m:ctrlPr>
                                  <a:rPr lang="en-US" sz="4000" i="1">
                                    <a:solidFill>
                                      <a:schemeClr val="tx1"/>
                                    </a:solidFill>
                                    <a:latin typeface="Cambria Math" panose="02040503050406030204" pitchFamily="18" charset="0"/>
                                  </a:rPr>
                                </m:ctrlPr>
                              </m:sSupPr>
                              <m:e>
                                <m:r>
                                  <a:rPr lang="en-US" sz="4000" i="1">
                                    <a:solidFill>
                                      <a:schemeClr val="tx1"/>
                                    </a:solidFill>
                                    <a:latin typeface="Cambria Math" panose="02040503050406030204" pitchFamily="18" charset="0"/>
                                  </a:rPr>
                                  <m:t>𝑠𝑡𝑑</m:t>
                                </m:r>
                                <m:r>
                                  <a:rPr lang="en-US" sz="4000" i="1">
                                    <a:solidFill>
                                      <a:schemeClr val="tx1"/>
                                    </a:solidFill>
                                    <a:latin typeface="Cambria Math" panose="02040503050406030204" pitchFamily="18" charset="0"/>
                                  </a:rPr>
                                  <m:t>2</m:t>
                                </m:r>
                              </m:e>
                              <m:sup>
                                <m:r>
                                  <a:rPr lang="en-US" sz="4000" i="1">
                                    <a:solidFill>
                                      <a:schemeClr val="tx1"/>
                                    </a:solidFill>
                                    <a:latin typeface="Cambria Math" panose="02040503050406030204" pitchFamily="18" charset="0"/>
                                  </a:rPr>
                                  <m:t>2</m:t>
                                </m:r>
                              </m:sup>
                            </m:sSup>
                          </m:num>
                          <m:den>
                            <m:r>
                              <a:rPr lang="en-US" sz="4000" i="1">
                                <a:solidFill>
                                  <a:schemeClr val="tx1"/>
                                </a:solidFill>
                                <a:latin typeface="Cambria Math" panose="02040503050406030204" pitchFamily="18" charset="0"/>
                              </a:rPr>
                              <m:t>𝑛</m:t>
                            </m:r>
                            <m:r>
                              <a:rPr lang="en-US" sz="4000" i="1">
                                <a:solidFill>
                                  <a:schemeClr val="tx1"/>
                                </a:solidFill>
                                <a:latin typeface="Cambria Math" panose="02040503050406030204" pitchFamily="18" charset="0"/>
                              </a:rPr>
                              <m:t>1+</m:t>
                            </m:r>
                            <m:r>
                              <a:rPr lang="en-US" sz="4000" i="1">
                                <a:solidFill>
                                  <a:schemeClr val="tx1"/>
                                </a:solidFill>
                                <a:latin typeface="Cambria Math" panose="02040503050406030204" pitchFamily="18" charset="0"/>
                              </a:rPr>
                              <m:t>𝑛</m:t>
                            </m:r>
                            <m:r>
                              <a:rPr lang="en-US" sz="4000" i="1">
                                <a:solidFill>
                                  <a:schemeClr val="tx1"/>
                                </a:solidFill>
                                <a:latin typeface="Cambria Math" panose="02040503050406030204" pitchFamily="18" charset="0"/>
                              </a:rPr>
                              <m:t>2−2</m:t>
                            </m:r>
                          </m:den>
                        </m:f>
                      </m:e>
                    </m:rad>
                  </m:oMath>
                </a14:m>
                <a:r>
                  <a:rPr lang="en-US" sz="4000" dirty="0"/>
                  <a:t> </a:t>
                </a:r>
              </a:p>
              <a:p>
                <a:r>
                  <a:rPr lang="en-US" sz="4000" dirty="0">
                    <a:latin typeface="The Hand" panose="03070502030502020204" pitchFamily="66" charset="0"/>
                    <a:cs typeface="Arial" panose="020B0604020202020204" pitchFamily="34" charset="0"/>
                  </a:rPr>
                  <a:t>NOTE: T-values for paired tests are largest in all t-tests; within-person designs have more power as they control for more noise by observing the same person twice  </a:t>
                </a:r>
              </a:p>
              <a:p>
                <a:endParaRPr lang="en-US" sz="4000" dirty="0">
                  <a:solidFill>
                    <a:schemeClr val="tx1"/>
                  </a:solidFill>
                  <a:latin typeface="The Hand" panose="03070502030502020204" pitchFamily="66" charset="0"/>
                  <a:cs typeface="Arial" panose="020B0604020202020204" pitchFamily="34" charset="0"/>
                </a:endParaRPr>
              </a:p>
              <a:p>
                <a:endParaRPr lang="en-US" sz="3100" dirty="0"/>
              </a:p>
              <a:p>
                <a:endParaRPr lang="en-US" dirty="0"/>
              </a:p>
              <a:p>
                <a:endParaRPr lang="en-US" dirty="0"/>
              </a:p>
              <a:p>
                <a:endParaRPr lang="en-US" dirty="0"/>
              </a:p>
              <a:p>
                <a:endParaRPr lang="en-US" dirty="0"/>
              </a:p>
            </p:txBody>
          </p:sp>
        </mc:Choice>
        <mc:Fallback xmlns="">
          <p:sp>
            <p:nvSpPr>
              <p:cNvPr id="3" name="Content Placeholder 2">
                <a:extLst>
                  <a:ext uri="{FF2B5EF4-FFF2-40B4-BE49-F238E27FC236}">
                    <a16:creationId xmlns:a16="http://schemas.microsoft.com/office/drawing/2014/main" id="{CF0D0877-DEAD-254B-903B-FF39650651B7}"/>
                  </a:ext>
                </a:extLst>
              </p:cNvPr>
              <p:cNvSpPr>
                <a:spLocks noGrp="1" noRot="1" noChangeAspect="1" noMove="1" noResize="1" noEditPoints="1" noAdjustHandles="1" noChangeArrowheads="1" noChangeShapeType="1" noTextEdit="1"/>
              </p:cNvSpPr>
              <p:nvPr>
                <p:ph idx="1"/>
              </p:nvPr>
            </p:nvSpPr>
            <p:spPr>
              <a:blipFill>
                <a:blip r:embed="rId2"/>
                <a:stretch>
                  <a:fillRect l="-368" t="-1320"/>
                </a:stretch>
              </a:blipFill>
            </p:spPr>
            <p:txBody>
              <a:bodyPr/>
              <a:lstStyle/>
              <a:p>
                <a:r>
                  <a:rPr lang="en-US">
                    <a:noFill/>
                  </a:rPr>
                  <a:t> </a:t>
                </a:r>
              </a:p>
            </p:txBody>
          </p:sp>
        </mc:Fallback>
      </mc:AlternateContent>
    </p:spTree>
    <p:extLst>
      <p:ext uri="{BB962C8B-B14F-4D97-AF65-F5344CB8AC3E}">
        <p14:creationId xmlns:p14="http://schemas.microsoft.com/office/powerpoint/2010/main" val="755989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CD338-7749-DB4B-834D-26678FDB0194}"/>
              </a:ext>
            </a:extLst>
          </p:cNvPr>
          <p:cNvSpPr>
            <a:spLocks noGrp="1"/>
          </p:cNvSpPr>
          <p:nvPr>
            <p:ph type="title"/>
          </p:nvPr>
        </p:nvSpPr>
        <p:spPr/>
        <p:txBody>
          <a:bodyPr/>
          <a:lstStyle/>
          <a:p>
            <a:r>
              <a:rPr lang="en-US" dirty="0"/>
              <a:t>T-Tests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F0D0877-DEAD-254B-903B-FF39650651B7}"/>
                  </a:ext>
                </a:extLst>
              </p:cNvPr>
              <p:cNvSpPr>
                <a:spLocks noGrp="1"/>
              </p:cNvSpPr>
              <p:nvPr>
                <p:ph idx="1"/>
              </p:nvPr>
            </p:nvSpPr>
            <p:spPr/>
            <p:txBody>
              <a:bodyPr>
                <a:normAutofit/>
              </a:bodyPr>
              <a:lstStyle/>
              <a:p>
                <a:r>
                  <a:rPr lang="en-US" sz="2400" u="sng" dirty="0"/>
                  <a:t>Formula (unpaired/independent t-test; </a:t>
                </a:r>
                <a:r>
                  <a:rPr lang="en-US" sz="2400" u="sng" dirty="0" err="1"/>
                  <a:t>unpooled</a:t>
                </a:r>
                <a:r>
                  <a:rPr lang="en-US" sz="2400" u="sng" dirty="0"/>
                  <a:t> variance) aka Welch’s t-test:</a:t>
                </a:r>
              </a:p>
              <a:p>
                <a14:m>
                  <m:oMath xmlns:m="http://schemas.openxmlformats.org/officeDocument/2006/math">
                    <m:r>
                      <a:rPr lang="en-US" sz="2400" i="1" smtClean="0">
                        <a:solidFill>
                          <a:schemeClr val="tx1"/>
                        </a:solidFill>
                        <a:latin typeface="Cambria Math" panose="02040503050406030204" pitchFamily="18" charset="0"/>
                      </a:rPr>
                      <m:t>𝑡</m:t>
                    </m:r>
                    <m:r>
                      <a:rPr lang="en-US" sz="2400" i="1" smtClean="0">
                        <a:solidFill>
                          <a:schemeClr val="tx1"/>
                        </a:solidFill>
                        <a:latin typeface="Cambria Math" panose="02040503050406030204" pitchFamily="18" charset="0"/>
                      </a:rPr>
                      <m:t>=</m:t>
                    </m:r>
                    <m:f>
                      <m:fPr>
                        <m:ctrlPr>
                          <a:rPr lang="en-US" sz="2400" i="1">
                            <a:solidFill>
                              <a:schemeClr val="tx1"/>
                            </a:solidFill>
                            <a:latin typeface="Cambria Math" panose="02040503050406030204" pitchFamily="18" charset="0"/>
                          </a:rPr>
                        </m:ctrlPr>
                      </m:fPr>
                      <m:num>
                        <m:r>
                          <a:rPr lang="en-US" sz="2400" b="0" i="1" smtClean="0">
                            <a:solidFill>
                              <a:schemeClr val="tx1"/>
                            </a:solidFill>
                            <a:latin typeface="Cambria Math" panose="02040503050406030204" pitchFamily="18" charset="0"/>
                          </a:rPr>
                          <m:t>𝑚𝑒𝑎𝑛</m:t>
                        </m:r>
                        <m:d>
                          <m:dPr>
                            <m:ctrlPr>
                              <a:rPr lang="en-US" sz="2400" b="1" i="1" smtClean="0">
                                <a:solidFill>
                                  <a:schemeClr val="tx1"/>
                                </a:solidFill>
                                <a:latin typeface="Cambria Math" panose="02040503050406030204" pitchFamily="18" charset="0"/>
                              </a:rPr>
                            </m:ctrlPr>
                          </m:dPr>
                          <m:e>
                            <m:r>
                              <a:rPr lang="en-US" sz="2400" b="1" i="1" smtClean="0">
                                <a:solidFill>
                                  <a:schemeClr val="tx1"/>
                                </a:solidFill>
                                <a:latin typeface="Cambria Math" panose="02040503050406030204" pitchFamily="18" charset="0"/>
                              </a:rPr>
                              <m:t>𝒙</m:t>
                            </m:r>
                            <m:r>
                              <a:rPr lang="en-US" sz="2400" b="1" i="1" smtClean="0">
                                <a:solidFill>
                                  <a:schemeClr val="tx1"/>
                                </a:solidFill>
                                <a:latin typeface="Cambria Math" panose="02040503050406030204" pitchFamily="18" charset="0"/>
                              </a:rPr>
                              <m:t>𝟐</m:t>
                            </m:r>
                          </m:e>
                        </m:d>
                        <m:r>
                          <a:rPr lang="en-US" sz="2400" b="1" i="1" smtClean="0">
                            <a:solidFill>
                              <a:schemeClr val="tx1"/>
                            </a:solidFill>
                            <a:latin typeface="Cambria Math" panose="02040503050406030204" pitchFamily="18" charset="0"/>
                          </a:rPr>
                          <m:t>−</m:t>
                        </m:r>
                        <m:r>
                          <a:rPr lang="en-US" sz="2400" b="1" i="1" smtClean="0">
                            <a:solidFill>
                              <a:schemeClr val="tx1"/>
                            </a:solidFill>
                            <a:latin typeface="Cambria Math" panose="02040503050406030204" pitchFamily="18" charset="0"/>
                          </a:rPr>
                          <m:t>𝒎𝒆𝒂𝒏</m:t>
                        </m:r>
                        <m:d>
                          <m:dPr>
                            <m:ctrlPr>
                              <a:rPr lang="en-US" sz="2400" b="1" i="1" smtClean="0">
                                <a:solidFill>
                                  <a:schemeClr val="tx1"/>
                                </a:solidFill>
                                <a:latin typeface="Cambria Math" panose="02040503050406030204" pitchFamily="18" charset="0"/>
                              </a:rPr>
                            </m:ctrlPr>
                          </m:dPr>
                          <m:e>
                            <m:r>
                              <a:rPr lang="en-US" sz="2400" b="1" i="1" smtClean="0">
                                <a:solidFill>
                                  <a:schemeClr val="tx1"/>
                                </a:solidFill>
                                <a:latin typeface="Cambria Math" panose="02040503050406030204" pitchFamily="18" charset="0"/>
                              </a:rPr>
                              <m:t>𝒙</m:t>
                            </m:r>
                            <m:r>
                              <a:rPr lang="en-US" sz="2400" b="1" i="1" smtClean="0">
                                <a:solidFill>
                                  <a:schemeClr val="tx1"/>
                                </a:solidFill>
                                <a:latin typeface="Cambria Math" panose="02040503050406030204" pitchFamily="18" charset="0"/>
                              </a:rPr>
                              <m:t>𝟏</m:t>
                            </m:r>
                          </m:e>
                        </m:d>
                        <m:r>
                          <a:rPr lang="en-US" sz="2400" b="1" i="1" smtClean="0">
                            <a:solidFill>
                              <a:schemeClr val="tx1"/>
                            </a:solidFill>
                            <a:latin typeface="Cambria Math" panose="02040503050406030204" pitchFamily="18" charset="0"/>
                          </a:rPr>
                          <m:t>− </m:t>
                        </m:r>
                        <m:r>
                          <m:rPr>
                            <m:sty m:val="p"/>
                          </m:rPr>
                          <a:rPr lang="el-GR" sz="2400" b="0" smtClean="0">
                            <a:solidFill>
                              <a:schemeClr val="tx1"/>
                            </a:solidFill>
                            <a:latin typeface="Cambria Math" panose="02040503050406030204" pitchFamily="18" charset="0"/>
                            <a:ea typeface="Cambria Math" panose="02040503050406030204" pitchFamily="18" charset="0"/>
                          </a:rPr>
                          <m:t>μ</m:t>
                        </m:r>
                        <m:r>
                          <a:rPr lang="en-US" sz="2400" b="0" i="0" smtClean="0">
                            <a:solidFill>
                              <a:schemeClr val="tx1"/>
                            </a:solidFill>
                            <a:latin typeface="Cambria Math" panose="02040503050406030204" pitchFamily="18" charset="0"/>
                            <a:ea typeface="Cambria Math" panose="02040503050406030204" pitchFamily="18" charset="0"/>
                          </a:rPr>
                          <m:t>0</m:t>
                        </m:r>
                      </m:num>
                      <m:den>
                        <m:rad>
                          <m:radPr>
                            <m:degHide m:val="on"/>
                            <m:ctrlPr>
                              <a:rPr lang="en-US" sz="2400" i="1">
                                <a:solidFill>
                                  <a:schemeClr val="tx1"/>
                                </a:solidFill>
                                <a:latin typeface="Cambria Math" panose="02040503050406030204" pitchFamily="18" charset="0"/>
                              </a:rPr>
                            </m:ctrlPr>
                          </m:radPr>
                          <m:deg/>
                          <m:e>
                            <m:f>
                              <m:fPr>
                                <m:ctrlPr>
                                  <a:rPr lang="en-US" sz="2400" i="1">
                                    <a:solidFill>
                                      <a:schemeClr val="tx1"/>
                                    </a:solidFill>
                                    <a:latin typeface="Cambria Math" panose="02040503050406030204" pitchFamily="18" charset="0"/>
                                  </a:rPr>
                                </m:ctrlPr>
                              </m:fPr>
                              <m:num>
                                <m:r>
                                  <a:rPr lang="en-US" sz="2400" b="1" i="1" smtClean="0">
                                    <a:solidFill>
                                      <a:schemeClr val="tx1"/>
                                    </a:solidFill>
                                    <a:latin typeface="Cambria Math" panose="02040503050406030204" pitchFamily="18" charset="0"/>
                                  </a:rPr>
                                  <m:t>𝒔</m:t>
                                </m:r>
                                <m:r>
                                  <a:rPr lang="en-US" sz="2400" b="1" i="1" smtClean="0">
                                    <a:solidFill>
                                      <a:schemeClr val="tx1"/>
                                    </a:solidFill>
                                    <a:latin typeface="Cambria Math" panose="02040503050406030204" pitchFamily="18" charset="0"/>
                                  </a:rPr>
                                  <m:t>𝟏</m:t>
                                </m:r>
                                <m:r>
                                  <a:rPr lang="en-US" sz="2400" b="1" i="1" smtClean="0">
                                    <a:solidFill>
                                      <a:schemeClr val="tx1"/>
                                    </a:solidFill>
                                    <a:latin typeface="Cambria Math" panose="02040503050406030204" pitchFamily="18" charset="0"/>
                                  </a:rPr>
                                  <m:t>^</m:t>
                                </m:r>
                                <m:r>
                                  <a:rPr lang="en-US" sz="2400" b="1" i="1" smtClean="0">
                                    <a:solidFill>
                                      <a:schemeClr val="tx1"/>
                                    </a:solidFill>
                                    <a:latin typeface="Cambria Math" panose="02040503050406030204" pitchFamily="18" charset="0"/>
                                  </a:rPr>
                                  <m:t>𝟐</m:t>
                                </m:r>
                              </m:num>
                              <m:den>
                                <m:r>
                                  <a:rPr lang="en-US" sz="2400" i="1">
                                    <a:solidFill>
                                      <a:schemeClr val="tx1"/>
                                    </a:solidFill>
                                    <a:latin typeface="Cambria Math" panose="02040503050406030204" pitchFamily="18" charset="0"/>
                                  </a:rPr>
                                  <m:t>𝑛</m:t>
                                </m:r>
                                <m:r>
                                  <a:rPr lang="en-US" sz="2400" i="1">
                                    <a:solidFill>
                                      <a:schemeClr val="tx1"/>
                                    </a:solidFill>
                                    <a:latin typeface="Cambria Math" panose="02040503050406030204" pitchFamily="18" charset="0"/>
                                  </a:rPr>
                                  <m:t>1</m:t>
                                </m:r>
                              </m:den>
                            </m:f>
                            <m:r>
                              <a:rPr lang="en-US" sz="2400" i="1">
                                <a:solidFill>
                                  <a:schemeClr val="tx1"/>
                                </a:solidFill>
                                <a:latin typeface="Cambria Math" panose="02040503050406030204" pitchFamily="18" charset="0"/>
                              </a:rPr>
                              <m:t>+</m:t>
                            </m:r>
                            <m:f>
                              <m:fPr>
                                <m:ctrlPr>
                                  <a:rPr lang="en-US" sz="2400" i="1">
                                    <a:solidFill>
                                      <a:schemeClr val="tx1"/>
                                    </a:solidFill>
                                    <a:latin typeface="Cambria Math" panose="02040503050406030204" pitchFamily="18" charset="0"/>
                                  </a:rPr>
                                </m:ctrlPr>
                              </m:fPr>
                              <m:num>
                                <m:r>
                                  <a:rPr lang="en-US" sz="2400" i="1">
                                    <a:latin typeface="Cambria Math" panose="02040503050406030204" pitchFamily="18" charset="0"/>
                                  </a:rPr>
                                  <m:t>𝒔</m:t>
                                </m:r>
                                <m:r>
                                  <a:rPr lang="en-US" sz="2400" b="1" i="1" smtClean="0">
                                    <a:latin typeface="Cambria Math" panose="02040503050406030204" pitchFamily="18" charset="0"/>
                                  </a:rPr>
                                  <m:t>𝟐</m:t>
                                </m:r>
                                <m:r>
                                  <a:rPr lang="en-US" sz="2400" i="1">
                                    <a:latin typeface="Cambria Math" panose="02040503050406030204" pitchFamily="18" charset="0"/>
                                  </a:rPr>
                                  <m:t>^</m:t>
                                </m:r>
                                <m:r>
                                  <a:rPr lang="en-US" sz="2400" i="1">
                                    <a:latin typeface="Cambria Math" panose="02040503050406030204" pitchFamily="18" charset="0"/>
                                  </a:rPr>
                                  <m:t>𝟐</m:t>
                                </m:r>
                              </m:num>
                              <m:den>
                                <m:r>
                                  <a:rPr lang="en-US" sz="2400" i="1">
                                    <a:solidFill>
                                      <a:schemeClr val="tx1"/>
                                    </a:solidFill>
                                    <a:latin typeface="Cambria Math" panose="02040503050406030204" pitchFamily="18" charset="0"/>
                                  </a:rPr>
                                  <m:t>𝑛</m:t>
                                </m:r>
                                <m:r>
                                  <a:rPr lang="en-US" sz="2400" i="1">
                                    <a:solidFill>
                                      <a:schemeClr val="tx1"/>
                                    </a:solidFill>
                                    <a:latin typeface="Cambria Math" panose="02040503050406030204" pitchFamily="18" charset="0"/>
                                  </a:rPr>
                                  <m:t>2</m:t>
                                </m:r>
                              </m:den>
                            </m:f>
                          </m:e>
                        </m:rad>
                      </m:den>
                    </m:f>
                    <m:r>
                      <a:rPr lang="en-US" sz="2400">
                        <a:solidFill>
                          <a:schemeClr val="tx1"/>
                        </a:solidFill>
                        <a:latin typeface="Cambria Math" panose="02040503050406030204" pitchFamily="18" charset="0"/>
                      </a:rPr>
                      <m:t> </m:t>
                    </m:r>
                    <m:r>
                      <a:rPr lang="en-US" sz="2400" b="1" i="0" smtClean="0">
                        <a:solidFill>
                          <a:schemeClr val="tx1"/>
                        </a:solidFill>
                        <a:latin typeface="Cambria Math" panose="02040503050406030204" pitchFamily="18" charset="0"/>
                      </a:rPr>
                      <m:t>; </m:t>
                    </m:r>
                    <m:r>
                      <m:rPr>
                        <m:sty m:val="p"/>
                      </m:rPr>
                      <a:rPr lang="en-US" sz="2400">
                        <a:solidFill>
                          <a:schemeClr val="tx1"/>
                        </a:solidFill>
                        <a:latin typeface="Cambria Math" panose="02040503050406030204" pitchFamily="18" charset="0"/>
                      </a:rPr>
                      <m:t>df</m:t>
                    </m:r>
                    <m:r>
                      <a:rPr lang="en-US" sz="2400" b="1" i="0" smtClean="0">
                        <a:solidFill>
                          <a:schemeClr val="tx1"/>
                        </a:solidFill>
                        <a:latin typeface="Cambria Math" panose="02040503050406030204" pitchFamily="18" charset="0"/>
                      </a:rPr>
                      <m:t>=(</m:t>
                    </m:r>
                    <m:r>
                      <m:rPr>
                        <m:sty m:val="p"/>
                      </m:rPr>
                      <a:rPr lang="en-US" sz="2400">
                        <a:solidFill>
                          <a:schemeClr val="tx1"/>
                        </a:solidFill>
                        <a:latin typeface="Cambria Math" panose="02040503050406030204" pitchFamily="18" charset="0"/>
                      </a:rPr>
                      <m:t>n</m:t>
                    </m:r>
                    <m:r>
                      <a:rPr lang="en-US" sz="2400">
                        <a:solidFill>
                          <a:schemeClr val="tx1"/>
                        </a:solidFill>
                        <a:latin typeface="Cambria Math" panose="02040503050406030204" pitchFamily="18" charset="0"/>
                      </a:rPr>
                      <m:t>1+</m:t>
                    </m:r>
                    <m:r>
                      <m:rPr>
                        <m:sty m:val="p"/>
                      </m:rPr>
                      <a:rPr lang="en-US" sz="2400">
                        <a:solidFill>
                          <a:schemeClr val="tx1"/>
                        </a:solidFill>
                        <a:latin typeface="Cambria Math" panose="02040503050406030204" pitchFamily="18" charset="0"/>
                      </a:rPr>
                      <m:t>n</m:t>
                    </m:r>
                    <m:r>
                      <a:rPr lang="en-US" sz="2400">
                        <a:solidFill>
                          <a:schemeClr val="tx1"/>
                        </a:solidFill>
                        <a:latin typeface="Cambria Math" panose="02040503050406030204" pitchFamily="18" charset="0"/>
                      </a:rPr>
                      <m:t>2</m:t>
                    </m:r>
                    <m:r>
                      <a:rPr lang="en-US" sz="2400" b="1" i="0" smtClean="0">
                        <a:solidFill>
                          <a:schemeClr val="tx1"/>
                        </a:solidFill>
                        <a:latin typeface="Cambria Math" panose="02040503050406030204" pitchFamily="18" charset="0"/>
                      </a:rPr>
                      <m:t>)</m:t>
                    </m:r>
                    <m:r>
                      <a:rPr lang="en-US" sz="2400">
                        <a:solidFill>
                          <a:schemeClr val="tx1"/>
                        </a:solidFill>
                        <a:latin typeface="Cambria Math" panose="02040503050406030204" pitchFamily="18" charset="0"/>
                      </a:rPr>
                      <m:t>−2</m:t>
                    </m:r>
                    <m:r>
                      <a:rPr lang="en-US" sz="2400" b="0" i="0" smtClean="0">
                        <a:solidFill>
                          <a:schemeClr val="tx1"/>
                        </a:solidFill>
                        <a:latin typeface="Cambria Math" panose="02040503050406030204" pitchFamily="18" charset="0"/>
                      </a:rPr>
                      <m:t> </m:t>
                    </m:r>
                  </m:oMath>
                </a14:m>
                <a:r>
                  <a:rPr lang="en-US" sz="2400" dirty="0"/>
                  <a:t>(important for critical t-value on t-distribution)</a:t>
                </a:r>
              </a:p>
              <a:p>
                <a:endParaRPr lang="en-US" sz="4000" dirty="0">
                  <a:latin typeface="The Hand" panose="03070502030502020204" pitchFamily="66" charset="0"/>
                  <a:cs typeface="Arial" panose="020B0604020202020204" pitchFamily="34" charset="0"/>
                </a:endParaRPr>
              </a:p>
              <a:p>
                <a:r>
                  <a:rPr lang="en-US" sz="4000" dirty="0">
                    <a:latin typeface="The Hand" panose="03070502030502020204" pitchFamily="66" charset="0"/>
                    <a:cs typeface="Arial" panose="020B0604020202020204" pitchFamily="34" charset="0"/>
                  </a:rPr>
                  <a:t>*This is the most robust form of t-test!</a:t>
                </a:r>
                <a:endParaRPr lang="en-US" sz="3100" dirty="0"/>
              </a:p>
              <a:p>
                <a:endParaRPr lang="en-US" dirty="0"/>
              </a:p>
              <a:p>
                <a:endParaRPr lang="en-US" dirty="0"/>
              </a:p>
              <a:p>
                <a:endParaRPr lang="en-US" dirty="0"/>
              </a:p>
              <a:p>
                <a:endParaRPr lang="en-US" dirty="0"/>
              </a:p>
            </p:txBody>
          </p:sp>
        </mc:Choice>
        <mc:Fallback xmlns="">
          <p:sp>
            <p:nvSpPr>
              <p:cNvPr id="3" name="Content Placeholder 2">
                <a:extLst>
                  <a:ext uri="{FF2B5EF4-FFF2-40B4-BE49-F238E27FC236}">
                    <a16:creationId xmlns:a16="http://schemas.microsoft.com/office/drawing/2014/main" id="{CF0D0877-DEAD-254B-903B-FF39650651B7}"/>
                  </a:ext>
                </a:extLst>
              </p:cNvPr>
              <p:cNvSpPr>
                <a:spLocks noGrp="1" noRot="1" noChangeAspect="1" noMove="1" noResize="1" noEditPoints="1" noAdjustHandles="1" noChangeArrowheads="1" noChangeShapeType="1" noTextEdit="1"/>
              </p:cNvSpPr>
              <p:nvPr>
                <p:ph idx="1"/>
              </p:nvPr>
            </p:nvSpPr>
            <p:spPr>
              <a:blipFill>
                <a:blip r:embed="rId2"/>
                <a:stretch>
                  <a:fillRect l="-2086" t="-1320"/>
                </a:stretch>
              </a:blipFill>
            </p:spPr>
            <p:txBody>
              <a:bodyPr/>
              <a:lstStyle/>
              <a:p>
                <a:r>
                  <a:rPr lang="en-US">
                    <a:noFill/>
                  </a:rPr>
                  <a:t> </a:t>
                </a:r>
              </a:p>
            </p:txBody>
          </p:sp>
        </mc:Fallback>
      </mc:AlternateContent>
    </p:spTree>
    <p:extLst>
      <p:ext uri="{BB962C8B-B14F-4D97-AF65-F5344CB8AC3E}">
        <p14:creationId xmlns:p14="http://schemas.microsoft.com/office/powerpoint/2010/main" val="11549222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6A77E-BF65-3944-84F8-77B55858CA55}"/>
              </a:ext>
            </a:extLst>
          </p:cNvPr>
          <p:cNvSpPr>
            <a:spLocks noGrp="1"/>
          </p:cNvSpPr>
          <p:nvPr>
            <p:ph type="title"/>
          </p:nvPr>
        </p:nvSpPr>
        <p:spPr/>
        <p:txBody>
          <a:bodyPr/>
          <a:lstStyle/>
          <a:p>
            <a:r>
              <a:rPr lang="en-US" dirty="0"/>
              <a:t>ANOVAs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53817EA-97D1-7C4F-9A58-7D790B0EA8D9}"/>
                  </a:ext>
                </a:extLst>
              </p:cNvPr>
              <p:cNvSpPr>
                <a:spLocks noGrp="1"/>
              </p:cNvSpPr>
              <p:nvPr>
                <p:ph idx="1"/>
              </p:nvPr>
            </p:nvSpPr>
            <p:spPr>
              <a:xfrm>
                <a:off x="1020726" y="2089298"/>
                <a:ext cx="10333074" cy="4466048"/>
              </a:xfrm>
            </p:spPr>
            <p:txBody>
              <a:bodyPr>
                <a:normAutofit fontScale="62500" lnSpcReduction="20000"/>
              </a:bodyPr>
              <a:lstStyle/>
              <a:p>
                <a:r>
                  <a:rPr lang="en-US" dirty="0"/>
                  <a:t>The Analysis of Variance is tool used to test if there is a difference between two or more means (i.e., groups sometimes called levels) in the data that you have</a:t>
                </a:r>
              </a:p>
              <a:p>
                <a:pPr>
                  <a:lnSpc>
                    <a:spcPct val="150000"/>
                  </a:lnSpc>
                </a:pPr>
                <a:r>
                  <a:rPr lang="en-US" dirty="0"/>
                  <a:t>Assumptions: </a:t>
                </a:r>
                <a:r>
                  <a:rPr lang="en-US" u="sng" dirty="0"/>
                  <a:t>Normality</a:t>
                </a:r>
                <a:r>
                  <a:rPr lang="en-US" dirty="0"/>
                  <a:t> of data; </a:t>
                </a:r>
                <a:r>
                  <a:rPr lang="en-US" u="sng" dirty="0"/>
                  <a:t>Homogeneity of variances;</a:t>
                </a:r>
                <a:r>
                  <a:rPr lang="en-US" dirty="0"/>
                  <a:t> </a:t>
                </a:r>
                <a:r>
                  <a:rPr lang="en-US" u="sng" dirty="0"/>
                  <a:t>Independent samples </a:t>
                </a:r>
              </a:p>
              <a:p>
                <a:pPr>
                  <a:lnSpc>
                    <a:spcPct val="150000"/>
                  </a:lnSpc>
                </a:pPr>
                <a:r>
                  <a:rPr lang="en-US" dirty="0"/>
                  <a:t>Tests the difference between groups (levels) via an F-test! </a:t>
                </a:r>
                <a14:m>
                  <m:oMath xmlns:m="http://schemas.openxmlformats.org/officeDocument/2006/math">
                    <m:r>
                      <a:rPr lang="en-US" b="1" i="0" smtClean="0">
                        <a:latin typeface="Cambria Math" panose="02040503050406030204" pitchFamily="18" charset="0"/>
                      </a:rPr>
                      <m:t> </m:t>
                    </m:r>
                    <m:r>
                      <a:rPr lang="en-US" i="1">
                        <a:latin typeface="Cambria Math" panose="02040503050406030204" pitchFamily="18" charset="0"/>
                      </a:rPr>
                      <m:t>𝐹</m:t>
                    </m:r>
                    <m:r>
                      <a:rPr lang="en-US" i="1">
                        <a:latin typeface="Cambria Math" panose="02040503050406030204" pitchFamily="18" charset="0"/>
                      </a:rPr>
                      <m:t>= </m:t>
                    </m:r>
                    <m:f>
                      <m:fPr>
                        <m:ctrlPr>
                          <a:rPr lang="en-US" i="1">
                            <a:latin typeface="Cambria Math" panose="02040503050406030204" pitchFamily="18" charset="0"/>
                          </a:rPr>
                        </m:ctrlPr>
                      </m:fPr>
                      <m:num>
                        <m:r>
                          <a:rPr lang="en-US" i="1">
                            <a:latin typeface="Cambria Math" panose="02040503050406030204" pitchFamily="18" charset="0"/>
                          </a:rPr>
                          <m:t>𝐵𝑒𝑡𝑤𝑒𝑒𝑛</m:t>
                        </m:r>
                        <m:r>
                          <a:rPr lang="en-US" i="1">
                            <a:latin typeface="Cambria Math" panose="02040503050406030204" pitchFamily="18" charset="0"/>
                          </a:rPr>
                          <m:t> </m:t>
                        </m:r>
                        <m:r>
                          <a:rPr lang="en-US" i="1">
                            <a:latin typeface="Cambria Math" panose="02040503050406030204" pitchFamily="18" charset="0"/>
                          </a:rPr>
                          <m:t>𝑔𝑟𝑜𝑢𝑝</m:t>
                        </m:r>
                        <m:r>
                          <a:rPr lang="en-US" i="1">
                            <a:latin typeface="Cambria Math" panose="02040503050406030204" pitchFamily="18" charset="0"/>
                          </a:rPr>
                          <m:t> </m:t>
                        </m:r>
                        <m:r>
                          <a:rPr lang="en-US" i="1">
                            <a:latin typeface="Cambria Math" panose="02040503050406030204" pitchFamily="18" charset="0"/>
                          </a:rPr>
                          <m:t>𝑣𝑎𝑟𝑖𝑎𝑛𝑐𝑒</m:t>
                        </m:r>
                      </m:num>
                      <m:den>
                        <m:r>
                          <a:rPr lang="en-US" i="1">
                            <a:latin typeface="Cambria Math" panose="02040503050406030204" pitchFamily="18" charset="0"/>
                          </a:rPr>
                          <m:t>𝑊𝑖𝑡h𝑖𝑛</m:t>
                        </m:r>
                        <m:r>
                          <a:rPr lang="en-US" i="1">
                            <a:latin typeface="Cambria Math" panose="02040503050406030204" pitchFamily="18" charset="0"/>
                          </a:rPr>
                          <m:t> </m:t>
                        </m:r>
                        <m:r>
                          <a:rPr lang="en-US" i="1">
                            <a:latin typeface="Cambria Math" panose="02040503050406030204" pitchFamily="18" charset="0"/>
                          </a:rPr>
                          <m:t>𝑔𝑟𝑜𝑢𝑝</m:t>
                        </m:r>
                        <m:r>
                          <a:rPr lang="en-US" i="1">
                            <a:latin typeface="Cambria Math" panose="02040503050406030204" pitchFamily="18" charset="0"/>
                          </a:rPr>
                          <m:t> </m:t>
                        </m:r>
                        <m:r>
                          <a:rPr lang="en-US" i="1">
                            <a:latin typeface="Cambria Math" panose="02040503050406030204" pitchFamily="18" charset="0"/>
                          </a:rPr>
                          <m:t>𝑣𝑎𝑟𝑖𝑎𝑛𝑐𝑒</m:t>
                        </m:r>
                        <m:r>
                          <a:rPr lang="en-US" i="1">
                            <a:latin typeface="Cambria Math" panose="02040503050406030204" pitchFamily="18" charset="0"/>
                          </a:rPr>
                          <m:t> </m:t>
                        </m:r>
                      </m:den>
                    </m:f>
                  </m:oMath>
                </a14:m>
                <a:r>
                  <a:rPr lang="en-US" dirty="0"/>
                  <a:t> </a:t>
                </a:r>
              </a:p>
              <a:p>
                <a:pPr>
                  <a:lnSpc>
                    <a:spcPct val="150000"/>
                  </a:lnSpc>
                </a:pPr>
                <a:r>
                  <a:rPr lang="en-US" dirty="0"/>
                  <a:t>It answers the question:  </a:t>
                </a:r>
                <a14:m>
                  <m:oMath xmlns:m="http://schemas.openxmlformats.org/officeDocument/2006/math">
                    <m:sSub>
                      <m:sSubPr>
                        <m:ctrlPr>
                          <a:rPr lang="en-US" b="0" i="1">
                            <a:latin typeface="Cambria Math" panose="02040503050406030204" pitchFamily="18" charset="0"/>
                          </a:rPr>
                        </m:ctrlPr>
                      </m:sSubPr>
                      <m:e>
                        <m:r>
                          <a:rPr lang="en-US" b="0" i="1">
                            <a:latin typeface="Cambria Math" panose="02040503050406030204" pitchFamily="18" charset="0"/>
                          </a:rPr>
                          <m:t>𝐻</m:t>
                        </m:r>
                      </m:e>
                      <m:sub>
                        <m:r>
                          <a:rPr lang="en-US" b="0" i="1">
                            <a:latin typeface="Cambria Math" panose="02040503050406030204" pitchFamily="18" charset="0"/>
                          </a:rPr>
                          <m:t>0</m:t>
                        </m:r>
                      </m:sub>
                    </m:sSub>
                    <m:r>
                      <a:rPr lang="en-US" b="0" i="1">
                        <a:latin typeface="Cambria Math" panose="02040503050406030204" pitchFamily="18" charset="0"/>
                      </a:rPr>
                      <m:t>:</m:t>
                    </m:r>
                    <m:sSub>
                      <m:sSubPr>
                        <m:ctrlPr>
                          <a:rPr lang="en-US" b="0" i="1">
                            <a:latin typeface="Cambria Math" panose="02040503050406030204" pitchFamily="18" charset="0"/>
                          </a:rPr>
                        </m:ctrlPr>
                      </m:sSubPr>
                      <m:e>
                        <m:r>
                          <a:rPr lang="en-US" b="0" i="1">
                            <a:latin typeface="Cambria Math" panose="02040503050406030204" pitchFamily="18" charset="0"/>
                          </a:rPr>
                          <m:t>𝑎</m:t>
                        </m:r>
                      </m:e>
                      <m:sub>
                        <m:r>
                          <a:rPr lang="en-US" b="0" i="1">
                            <a:latin typeface="Cambria Math" panose="02040503050406030204" pitchFamily="18" charset="0"/>
                          </a:rPr>
                          <m:t>1</m:t>
                        </m:r>
                      </m:sub>
                    </m:sSub>
                    <m:r>
                      <a:rPr lang="en-US" b="0" i="1">
                        <a:latin typeface="Cambria Math" panose="02040503050406030204" pitchFamily="18" charset="0"/>
                      </a:rPr>
                      <m:t>= </m:t>
                    </m:r>
                    <m:sSub>
                      <m:sSubPr>
                        <m:ctrlPr>
                          <a:rPr lang="en-US" b="0" i="1">
                            <a:latin typeface="Cambria Math" panose="02040503050406030204" pitchFamily="18" charset="0"/>
                          </a:rPr>
                        </m:ctrlPr>
                      </m:sSubPr>
                      <m:e>
                        <m:r>
                          <a:rPr lang="en-US" b="0" i="1">
                            <a:latin typeface="Cambria Math" panose="02040503050406030204" pitchFamily="18" charset="0"/>
                          </a:rPr>
                          <m:t>𝑎</m:t>
                        </m:r>
                      </m:e>
                      <m:sub>
                        <m:r>
                          <a:rPr lang="en-US" b="0" i="1">
                            <a:latin typeface="Cambria Math" panose="02040503050406030204" pitchFamily="18" charset="0"/>
                          </a:rPr>
                          <m:t>2</m:t>
                        </m:r>
                      </m:sub>
                    </m:sSub>
                    <m:r>
                      <a:rPr lang="en-US" b="0" i="1">
                        <a:latin typeface="Cambria Math" panose="02040503050406030204" pitchFamily="18" charset="0"/>
                      </a:rPr>
                      <m:t> =</m:t>
                    </m:r>
                  </m:oMath>
                </a14:m>
                <a:r>
                  <a:rPr lang="en-US" b="0" dirty="0"/>
                  <a:t> </a:t>
                </a:r>
                <a14:m>
                  <m:oMath xmlns:m="http://schemas.openxmlformats.org/officeDocument/2006/math">
                    <m:sSub>
                      <m:sSubPr>
                        <m:ctrlPr>
                          <a:rPr lang="en-US" b="0" i="1">
                            <a:latin typeface="Cambria Math" panose="02040503050406030204" pitchFamily="18" charset="0"/>
                          </a:rPr>
                        </m:ctrlPr>
                      </m:sSubPr>
                      <m:e>
                        <m:r>
                          <a:rPr lang="en-US" b="0" i="1">
                            <a:latin typeface="Cambria Math" panose="02040503050406030204" pitchFamily="18" charset="0"/>
                          </a:rPr>
                          <m:t>𝑎</m:t>
                        </m:r>
                      </m:e>
                      <m:sub>
                        <m:r>
                          <a:rPr lang="en-US" b="0" i="1">
                            <a:latin typeface="Cambria Math" panose="02040503050406030204" pitchFamily="18" charset="0"/>
                          </a:rPr>
                          <m:t>3</m:t>
                        </m:r>
                      </m:sub>
                    </m:sSub>
                    <m:r>
                      <a:rPr lang="en-US" b="0" i="1">
                        <a:latin typeface="Cambria Math" panose="02040503050406030204" pitchFamily="18" charset="0"/>
                      </a:rPr>
                      <m:t> </m:t>
                    </m:r>
                  </m:oMath>
                </a14:m>
                <a:r>
                  <a:rPr lang="en-US" b="0" dirty="0"/>
                  <a:t>= </a:t>
                </a:r>
                <a14:m>
                  <m:oMath xmlns:m="http://schemas.openxmlformats.org/officeDocument/2006/math">
                    <m:r>
                      <a:rPr lang="en-US" b="0">
                        <a:latin typeface="Cambria Math" panose="02040503050406030204" pitchFamily="18" charset="0"/>
                      </a:rPr>
                      <m:t>…</m:t>
                    </m:r>
                    <m:sSub>
                      <m:sSubPr>
                        <m:ctrlPr>
                          <a:rPr lang="en-US" b="0" i="1">
                            <a:latin typeface="Cambria Math" panose="02040503050406030204" pitchFamily="18" charset="0"/>
                          </a:rPr>
                        </m:ctrlPr>
                      </m:sSubPr>
                      <m:e>
                        <m:r>
                          <a:rPr lang="en-US" b="0" i="1">
                            <a:latin typeface="Cambria Math" panose="02040503050406030204" pitchFamily="18" charset="0"/>
                          </a:rPr>
                          <m:t>𝑎</m:t>
                        </m:r>
                      </m:e>
                      <m:sub>
                        <m:r>
                          <a:rPr lang="en-US" b="0" i="1">
                            <a:latin typeface="Cambria Math" panose="02040503050406030204" pitchFamily="18" charset="0"/>
                          </a:rPr>
                          <m:t>𝑛</m:t>
                        </m:r>
                      </m:sub>
                    </m:sSub>
                    <m:r>
                      <a:rPr lang="en-US" b="0" i="1">
                        <a:latin typeface="Cambria Math" panose="02040503050406030204" pitchFamily="18" charset="0"/>
                      </a:rPr>
                      <m:t> </m:t>
                    </m:r>
                    <m:r>
                      <a:rPr lang="en-US" b="0">
                        <a:latin typeface="Cambria Math" panose="02040503050406030204" pitchFamily="18" charset="0"/>
                      </a:rPr>
                      <m:t> |</m:t>
                    </m:r>
                  </m:oMath>
                </a14:m>
                <a:r>
                  <a:rPr lang="en-US" b="0" dirty="0"/>
                  <a:t> </a:t>
                </a:r>
                <a14:m>
                  <m:oMath xmlns:m="http://schemas.openxmlformats.org/officeDocument/2006/math">
                    <m:sSub>
                      <m:sSubPr>
                        <m:ctrlPr>
                          <a:rPr lang="en-US" b="0" i="1">
                            <a:latin typeface="Cambria Math" panose="02040503050406030204" pitchFamily="18" charset="0"/>
                          </a:rPr>
                        </m:ctrlPr>
                      </m:sSubPr>
                      <m:e>
                        <m:r>
                          <a:rPr lang="en-US" b="0" i="1">
                            <a:latin typeface="Cambria Math" panose="02040503050406030204" pitchFamily="18" charset="0"/>
                          </a:rPr>
                          <m:t>𝐻</m:t>
                        </m:r>
                      </m:e>
                      <m:sub>
                        <m:r>
                          <a:rPr lang="en-US" b="0" i="1">
                            <a:latin typeface="Cambria Math" panose="02040503050406030204" pitchFamily="18" charset="0"/>
                          </a:rPr>
                          <m:t>1</m:t>
                        </m:r>
                      </m:sub>
                    </m:sSub>
                    <m:r>
                      <a:rPr lang="en-US" b="0" i="1">
                        <a:latin typeface="Cambria Math" panose="02040503050406030204" pitchFamily="18" charset="0"/>
                      </a:rPr>
                      <m:t>:</m:t>
                    </m:r>
                    <m:sSub>
                      <m:sSubPr>
                        <m:ctrlPr>
                          <a:rPr lang="en-US" b="0" i="1">
                            <a:latin typeface="Cambria Math" panose="02040503050406030204" pitchFamily="18" charset="0"/>
                          </a:rPr>
                        </m:ctrlPr>
                      </m:sSubPr>
                      <m:e>
                        <m:r>
                          <a:rPr lang="en-US" b="0" i="1">
                            <a:latin typeface="Cambria Math" panose="02040503050406030204" pitchFamily="18" charset="0"/>
                          </a:rPr>
                          <m:t>𝑎</m:t>
                        </m:r>
                      </m:e>
                      <m:sub>
                        <m:r>
                          <a:rPr lang="en-US" b="0" i="1">
                            <a:latin typeface="Cambria Math" panose="02040503050406030204" pitchFamily="18" charset="0"/>
                          </a:rPr>
                          <m:t>1</m:t>
                        </m:r>
                      </m:sub>
                    </m:sSub>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rPr>
                      <m:t> </m:t>
                    </m:r>
                    <m:sSub>
                      <m:sSubPr>
                        <m:ctrlPr>
                          <a:rPr lang="en-US" b="0" i="1">
                            <a:latin typeface="Cambria Math" panose="02040503050406030204" pitchFamily="18" charset="0"/>
                          </a:rPr>
                        </m:ctrlPr>
                      </m:sSubPr>
                      <m:e>
                        <m:r>
                          <a:rPr lang="en-US" b="0" i="1">
                            <a:latin typeface="Cambria Math" panose="02040503050406030204" pitchFamily="18" charset="0"/>
                          </a:rPr>
                          <m:t>𝑎</m:t>
                        </m:r>
                      </m:e>
                      <m:sub>
                        <m:r>
                          <a:rPr lang="en-US" b="0" i="1">
                            <a:latin typeface="Cambria Math" panose="02040503050406030204" pitchFamily="18" charset="0"/>
                          </a:rPr>
                          <m:t>2</m:t>
                        </m:r>
                      </m:sub>
                    </m:sSub>
                    <m:r>
                      <a:rPr lang="en-US" b="0" i="1">
                        <a:latin typeface="Cambria Math" panose="02040503050406030204" pitchFamily="18" charset="0"/>
                      </a:rPr>
                      <m:t> </m:t>
                    </m:r>
                    <m:r>
                      <a:rPr lang="en-US" b="0" i="1">
                        <a:latin typeface="Cambria Math" panose="02040503050406030204" pitchFamily="18" charset="0"/>
                        <a:ea typeface="Cambria Math" panose="02040503050406030204" pitchFamily="18" charset="0"/>
                      </a:rPr>
                      <m:t>≠</m:t>
                    </m:r>
                  </m:oMath>
                </a14:m>
                <a:r>
                  <a:rPr lang="en-US" b="0" dirty="0"/>
                  <a:t> </a:t>
                </a:r>
                <a14:m>
                  <m:oMath xmlns:m="http://schemas.openxmlformats.org/officeDocument/2006/math">
                    <m:sSub>
                      <m:sSubPr>
                        <m:ctrlPr>
                          <a:rPr lang="en-US" b="0" i="1">
                            <a:latin typeface="Cambria Math" panose="02040503050406030204" pitchFamily="18" charset="0"/>
                          </a:rPr>
                        </m:ctrlPr>
                      </m:sSubPr>
                      <m:e>
                        <m:r>
                          <a:rPr lang="en-US" b="0" i="1">
                            <a:latin typeface="Cambria Math" panose="02040503050406030204" pitchFamily="18" charset="0"/>
                          </a:rPr>
                          <m:t>𝑎</m:t>
                        </m:r>
                      </m:e>
                      <m:sub>
                        <m:r>
                          <a:rPr lang="en-US" b="0" i="1">
                            <a:latin typeface="Cambria Math" panose="02040503050406030204" pitchFamily="18" charset="0"/>
                          </a:rPr>
                          <m:t>3</m:t>
                        </m:r>
                      </m:sub>
                    </m:sSub>
                    <m:r>
                      <a:rPr lang="en-US" b="0" i="1">
                        <a:latin typeface="Cambria Math" panose="02040503050406030204" pitchFamily="18" charset="0"/>
                        <a:ea typeface="Cambria Math" panose="02040503050406030204" pitchFamily="18" charset="0"/>
                      </a:rPr>
                      <m:t>≠</m:t>
                    </m:r>
                    <m:r>
                      <a:rPr lang="en-US" b="0">
                        <a:latin typeface="Cambria Math" panose="02040503050406030204" pitchFamily="18" charset="0"/>
                      </a:rPr>
                      <m:t>…</m:t>
                    </m:r>
                    <m:sSub>
                      <m:sSubPr>
                        <m:ctrlPr>
                          <a:rPr lang="en-US" b="0" i="1">
                            <a:latin typeface="Cambria Math" panose="02040503050406030204" pitchFamily="18" charset="0"/>
                          </a:rPr>
                        </m:ctrlPr>
                      </m:sSubPr>
                      <m:e>
                        <m:r>
                          <a:rPr lang="en-US" b="0" i="1">
                            <a:latin typeface="Cambria Math" panose="02040503050406030204" pitchFamily="18" charset="0"/>
                          </a:rPr>
                          <m:t>𝑎</m:t>
                        </m:r>
                      </m:e>
                      <m:sub>
                        <m:r>
                          <a:rPr lang="en-US" b="0" i="1">
                            <a:latin typeface="Cambria Math" panose="02040503050406030204" pitchFamily="18" charset="0"/>
                          </a:rPr>
                          <m:t>𝑛</m:t>
                        </m:r>
                      </m:sub>
                    </m:sSub>
                  </m:oMath>
                </a14:m>
                <a:endParaRPr lang="en-US" b="0" dirty="0"/>
              </a:p>
              <a:p>
                <a:pPr>
                  <a:lnSpc>
                    <a:spcPct val="150000"/>
                  </a:lnSpc>
                </a:pPr>
                <a:r>
                  <a:rPr lang="en-US" dirty="0"/>
                  <a:t>NOTE: While t-tests tells you if TWO means are different, an ANOVA will tell you if there are mean differences, but NOT WHICH means are different </a:t>
                </a:r>
                <a:br>
                  <a:rPr lang="en-US" dirty="0"/>
                </a:br>
                <a:r>
                  <a:rPr lang="en-US" dirty="0"/>
                  <a:t>To see that, we need a post-hoc test (i.e., Tukey test!)</a:t>
                </a:r>
              </a:p>
              <a:p>
                <a:pPr>
                  <a:lnSpc>
                    <a:spcPct val="150000"/>
                  </a:lnSpc>
                </a:pPr>
                <a:endParaRPr lang="en-US" dirty="0"/>
              </a:p>
              <a:p>
                <a:pPr>
                  <a:lnSpc>
                    <a:spcPct val="150000"/>
                  </a:lnSpc>
                </a:pPr>
                <a:r>
                  <a:rPr lang="en-US" dirty="0"/>
                  <a:t> </a:t>
                </a:r>
              </a:p>
              <a:p>
                <a:endParaRPr lang="en-US" dirty="0"/>
              </a:p>
            </p:txBody>
          </p:sp>
        </mc:Choice>
        <mc:Fallback xmlns="">
          <p:sp>
            <p:nvSpPr>
              <p:cNvPr id="3" name="Content Placeholder 2">
                <a:extLst>
                  <a:ext uri="{FF2B5EF4-FFF2-40B4-BE49-F238E27FC236}">
                    <a16:creationId xmlns:a16="http://schemas.microsoft.com/office/drawing/2014/main" id="{053817EA-97D1-7C4F-9A58-7D790B0EA8D9}"/>
                  </a:ext>
                </a:extLst>
              </p:cNvPr>
              <p:cNvSpPr>
                <a:spLocks noGrp="1" noRot="1" noChangeAspect="1" noMove="1" noResize="1" noEditPoints="1" noAdjustHandles="1" noChangeArrowheads="1" noChangeShapeType="1" noTextEdit="1"/>
              </p:cNvSpPr>
              <p:nvPr>
                <p:ph idx="1"/>
              </p:nvPr>
            </p:nvSpPr>
            <p:spPr>
              <a:xfrm>
                <a:off x="1020726" y="2089298"/>
                <a:ext cx="10333074" cy="4466048"/>
              </a:xfrm>
              <a:blipFill>
                <a:blip r:embed="rId2"/>
                <a:stretch>
                  <a:fillRect l="-613" t="-2273" r="-982"/>
                </a:stretch>
              </a:blipFill>
            </p:spPr>
            <p:txBody>
              <a:bodyPr/>
              <a:lstStyle/>
              <a:p>
                <a:r>
                  <a:rPr lang="en-US">
                    <a:noFill/>
                  </a:rPr>
                  <a:t> </a:t>
                </a:r>
              </a:p>
            </p:txBody>
          </p:sp>
        </mc:Fallback>
      </mc:AlternateContent>
    </p:spTree>
    <p:extLst>
      <p:ext uri="{BB962C8B-B14F-4D97-AF65-F5344CB8AC3E}">
        <p14:creationId xmlns:p14="http://schemas.microsoft.com/office/powerpoint/2010/main" val="3036912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B96B0-58C7-A348-8DF8-0BBFDCE6171E}"/>
              </a:ext>
            </a:extLst>
          </p:cNvPr>
          <p:cNvSpPr>
            <a:spLocks noGrp="1"/>
          </p:cNvSpPr>
          <p:nvPr>
            <p:ph type="title"/>
          </p:nvPr>
        </p:nvSpPr>
        <p:spPr/>
        <p:txBody>
          <a:bodyPr/>
          <a:lstStyle/>
          <a:p>
            <a:r>
              <a:rPr lang="en-US" dirty="0"/>
              <a:t>Regressions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52FBFE4-A8FF-A94C-B7D2-5634F568BC0B}"/>
                  </a:ext>
                </a:extLst>
              </p:cNvPr>
              <p:cNvSpPr>
                <a:spLocks noGrp="1"/>
              </p:cNvSpPr>
              <p:nvPr>
                <p:ph idx="1"/>
              </p:nvPr>
            </p:nvSpPr>
            <p:spPr>
              <a:xfrm>
                <a:off x="1020726" y="1728316"/>
                <a:ext cx="10333074" cy="4942940"/>
              </a:xfrm>
            </p:spPr>
            <p:txBody>
              <a:bodyPr>
                <a:normAutofit fontScale="62500" lnSpcReduction="20000"/>
              </a:bodyPr>
              <a:lstStyle/>
              <a:p>
                <a:r>
                  <a:rPr lang="en" dirty="0"/>
                  <a:t>A regression is a set of statistical tools used to describe and quantify the relationship between dependent variables (DVs) and independent variables (I</a:t>
                </a:r>
                <a:r>
                  <a:rPr lang="en-CA" dirty="0"/>
                  <a:t>V</a:t>
                </a:r>
                <a:r>
                  <a:rPr lang="en" dirty="0"/>
                  <a:t>s). Here, I</a:t>
                </a:r>
                <a:r>
                  <a:rPr lang="en-CA" dirty="0"/>
                  <a:t>Vs/predictors</a:t>
                </a:r>
                <a:r>
                  <a:rPr lang="en" dirty="0"/>
                  <a:t> are </a:t>
                </a:r>
                <a:r>
                  <a:rPr lang="en" dirty="0" err="1"/>
                  <a:t>contin</a:t>
                </a:r>
                <a:r>
                  <a:rPr lang="en-CA" dirty="0"/>
                  <a:t>u</a:t>
                </a:r>
                <a:r>
                  <a:rPr lang="en" dirty="0" err="1"/>
                  <a:t>ous</a:t>
                </a:r>
                <a:r>
                  <a:rPr lang="en" dirty="0"/>
                  <a:t> or categorical! </a:t>
                </a:r>
              </a:p>
              <a:p>
                <a:r>
                  <a:rPr lang="en-US" dirty="0"/>
                  <a:t>Assumptions: </a:t>
                </a:r>
                <a:r>
                  <a:rPr lang="en-US" u="sng" dirty="0"/>
                  <a:t>Normality</a:t>
                </a:r>
                <a:r>
                  <a:rPr lang="en-US" dirty="0"/>
                  <a:t> of error; </a:t>
                </a:r>
                <a:r>
                  <a:rPr lang="en-US" u="sng" dirty="0"/>
                  <a:t>Homogeneity of variance of error;</a:t>
                </a:r>
                <a:r>
                  <a:rPr lang="en-US" dirty="0"/>
                  <a:t> </a:t>
                </a:r>
                <a:r>
                  <a:rPr lang="en-US" u="sng" dirty="0"/>
                  <a:t>Independence; if possible, NO MULTICOLINEARITY </a:t>
                </a:r>
              </a:p>
              <a:p>
                <a:r>
                  <a:rPr lang="en" dirty="0"/>
                  <a:t>Goal: Create a linear model (line of best fit) via the least-sq</a:t>
                </a:r>
                <a:r>
                  <a:rPr lang="en-CA" dirty="0" err="1"/>
                  <a:t>ua</a:t>
                </a:r>
                <a:r>
                  <a:rPr lang="en" dirty="0"/>
                  <a:t>res method (Pearson correlation).to assess for the relationship between variables of interest (X and Y)</a:t>
                </a:r>
              </a:p>
              <a:p>
                <a:pPr marL="457200" indent="-457200">
                  <a:buFont typeface="Courier New" panose="02070309020205020404" pitchFamily="49" charset="0"/>
                  <a:buChar char="o"/>
                </a:pPr>
                <a:r>
                  <a:rPr lang="en" dirty="0"/>
                  <a:t>Dependent variables (y) are the outcomes we wish to predict based on independent variables </a:t>
                </a:r>
              </a:p>
              <a:p>
                <a:pPr marL="457200" indent="-457200">
                  <a:buFont typeface="Courier New" panose="02070309020205020404" pitchFamily="49" charset="0"/>
                  <a:buChar char="o"/>
                </a:pPr>
                <a:r>
                  <a:rPr lang="en" dirty="0"/>
                  <a:t>Independent variables (x) are the covariates/ predictors / features that we can manipulate and alter the value of the DV in a quantifiable way</a:t>
                </a:r>
              </a:p>
              <a:p>
                <a:pPr marL="685800" lvl="1" indent="-457200">
                  <a:lnSpc>
                    <a:spcPct val="90000"/>
                  </a:lnSpc>
                  <a:buFont typeface="Wingdings" pitchFamily="2" charset="2"/>
                  <a:buChar char="Ø"/>
                </a:pPr>
                <a:r>
                  <a:rPr lang="en-US" dirty="0"/>
                  <a:t>Intercept (</a:t>
                </a:r>
                <a14:m>
                  <m:oMath xmlns:m="http://schemas.openxmlformats.org/officeDocument/2006/math">
                    <m:sSub>
                      <m:sSubPr>
                        <m:ctrlPr>
                          <a:rPr lang="en-CA"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0</m:t>
                        </m:r>
                      </m:sub>
                    </m:sSub>
                  </m:oMath>
                </a14:m>
                <a:r>
                  <a:rPr lang="en-US" dirty="0"/>
                  <a:t>) </a:t>
                </a:r>
                <a:r>
                  <a:rPr lang="en-US" dirty="0">
                    <a:sym typeface="Wingdings" pitchFamily="2" charset="2"/>
                  </a:rPr>
                  <a:t>= the y-value of the regression line for an x value of 0</a:t>
                </a:r>
              </a:p>
              <a:p>
                <a:pPr marL="685800" lvl="1" indent="-457200">
                  <a:lnSpc>
                    <a:spcPct val="90000"/>
                  </a:lnSpc>
                  <a:buFont typeface="Wingdings" pitchFamily="2" charset="2"/>
                  <a:buChar char="Ø"/>
                </a:pPr>
                <a:r>
                  <a:rPr lang="en-US" dirty="0">
                    <a:sym typeface="Wingdings" pitchFamily="2" charset="2"/>
                  </a:rPr>
                  <a:t>Slope (beta coefficients) = how steep the line is (for every 1 unit increase in x, how much do you expect y to increase)</a:t>
                </a:r>
              </a:p>
              <a:p>
                <a:pPr>
                  <a:lnSpc>
                    <a:spcPct val="90000"/>
                  </a:lnSpc>
                </a:pPr>
                <a:endParaRPr lang="en-US" dirty="0"/>
              </a:p>
              <a:p>
                <a:pPr>
                  <a:lnSpc>
                    <a:spcPct val="90000"/>
                  </a:lnSpc>
                </a:pPr>
                <a14:m>
                  <m:oMath xmlns:m="http://schemas.openxmlformats.org/officeDocument/2006/math">
                    <m:r>
                      <a:rPr lang="en-US" i="1">
                        <a:latin typeface="Cambria Math" panose="02040503050406030204" pitchFamily="18" charset="0"/>
                      </a:rPr>
                      <m:t>𝑦</m:t>
                    </m:r>
                    <m:r>
                      <a:rPr lang="en-US" i="1">
                        <a:latin typeface="Cambria Math" panose="02040503050406030204" pitchFamily="18" charset="0"/>
                      </a:rPr>
                      <m:t>=</m:t>
                    </m:r>
                    <m:sSub>
                      <m:sSubPr>
                        <m:ctrlPr>
                          <a:rPr lang="en-CA"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0</m:t>
                        </m:r>
                      </m:sub>
                    </m:sSub>
                    <m:r>
                      <a:rPr lang="en-US" i="1">
                        <a:latin typeface="Cambria Math" panose="02040503050406030204" pitchFamily="18" charset="0"/>
                      </a:rPr>
                      <m:t>+</m:t>
                    </m:r>
                    <m:sSub>
                      <m:sSubPr>
                        <m:ctrlPr>
                          <a:rPr lang="en-CA"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CA" i="1">
                            <a:latin typeface="Cambria Math" panose="02040503050406030204" pitchFamily="18" charset="0"/>
                          </a:rPr>
                        </m:ctrlPr>
                      </m:sSubPr>
                      <m:e>
                        <m:r>
                          <a:rPr lang="en-US" b="1" i="1" smtClean="0">
                            <a:latin typeface="Cambria Math" panose="02040503050406030204" pitchFamily="18" charset="0"/>
                          </a:rPr>
                          <m:t>𝑿</m:t>
                        </m:r>
                      </m:e>
                      <m:sub>
                        <m:r>
                          <a:rPr lang="en-US" i="1">
                            <a:latin typeface="Cambria Math" panose="02040503050406030204" pitchFamily="18" charset="0"/>
                          </a:rPr>
                          <m:t>1</m:t>
                        </m:r>
                      </m:sub>
                    </m:sSub>
                  </m:oMath>
                </a14:m>
                <a:r>
                  <a:rPr lang="en-US" dirty="0"/>
                  <a:t> + ERROR (simple regression)</a:t>
                </a:r>
              </a:p>
              <a:p>
                <a:pPr>
                  <a:lnSpc>
                    <a:spcPct val="90000"/>
                  </a:lnSpc>
                </a:pPr>
                <a14:m>
                  <m:oMath xmlns:m="http://schemas.openxmlformats.org/officeDocument/2006/math">
                    <m:r>
                      <a:rPr lang="en-US" i="1">
                        <a:latin typeface="Cambria Math" panose="02040503050406030204" pitchFamily="18" charset="0"/>
                      </a:rPr>
                      <m:t>𝑦</m:t>
                    </m:r>
                    <m:r>
                      <a:rPr lang="en-US" i="1">
                        <a:latin typeface="Cambria Math" panose="02040503050406030204" pitchFamily="18" charset="0"/>
                      </a:rPr>
                      <m:t>=</m:t>
                    </m:r>
                    <m:sSub>
                      <m:sSubPr>
                        <m:ctrlPr>
                          <a:rPr lang="en-CA"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0</m:t>
                        </m:r>
                      </m:sub>
                    </m:sSub>
                    <m:r>
                      <a:rPr lang="en-US" i="1">
                        <a:latin typeface="Cambria Math" panose="02040503050406030204" pitchFamily="18" charset="0"/>
                      </a:rPr>
                      <m:t>+</m:t>
                    </m:r>
                    <m:sSub>
                      <m:sSubPr>
                        <m:ctrlPr>
                          <a:rPr lang="en-CA"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CA" i="1">
                            <a:latin typeface="Cambria Math" panose="02040503050406030204" pitchFamily="18" charset="0"/>
                          </a:rPr>
                        </m:ctrlPr>
                      </m:sSubPr>
                      <m:e>
                        <m:r>
                          <a:rPr lang="en-US" i="1">
                            <a:latin typeface="Cambria Math" panose="02040503050406030204" pitchFamily="18" charset="0"/>
                          </a:rPr>
                          <m:t>𝑿</m:t>
                        </m:r>
                      </m:e>
                      <m:sub>
                        <m:r>
                          <a:rPr lang="en-US" i="1">
                            <a:latin typeface="Cambria Math" panose="02040503050406030204" pitchFamily="18" charset="0"/>
                          </a:rPr>
                          <m:t>1</m:t>
                        </m:r>
                      </m:sub>
                    </m:sSub>
                  </m:oMath>
                </a14:m>
                <a:r>
                  <a:rPr lang="en-US" dirty="0"/>
                  <a:t>+ </a:t>
                </a:r>
                <a14:m>
                  <m:oMath xmlns:m="http://schemas.openxmlformats.org/officeDocument/2006/math">
                    <m:sSub>
                      <m:sSubPr>
                        <m:ctrlPr>
                          <a:rPr lang="en-CA" i="1">
                            <a:latin typeface="Cambria Math" panose="02040503050406030204" pitchFamily="18" charset="0"/>
                          </a:rPr>
                        </m:ctrlPr>
                      </m:sSubPr>
                      <m:e>
                        <m:r>
                          <a:rPr lang="en-US" i="1">
                            <a:latin typeface="Cambria Math" panose="02040503050406030204" pitchFamily="18" charset="0"/>
                          </a:rPr>
                          <m:t>𝛽</m:t>
                        </m:r>
                      </m:e>
                      <m:sub>
                        <m:r>
                          <a:rPr lang="en-US" b="1" i="1" smtClean="0">
                            <a:latin typeface="Cambria Math" panose="02040503050406030204" pitchFamily="18" charset="0"/>
                          </a:rPr>
                          <m:t>𝟐</m:t>
                        </m:r>
                      </m:sub>
                    </m:sSub>
                    <m:r>
                      <a:rPr lang="en-US" i="1">
                        <a:latin typeface="Cambria Math" panose="02040503050406030204" pitchFamily="18" charset="0"/>
                      </a:rPr>
                      <m:t>∗</m:t>
                    </m:r>
                    <m:sSub>
                      <m:sSubPr>
                        <m:ctrlPr>
                          <a:rPr lang="en-CA" i="1">
                            <a:latin typeface="Cambria Math" panose="02040503050406030204" pitchFamily="18" charset="0"/>
                          </a:rPr>
                        </m:ctrlPr>
                      </m:sSubPr>
                      <m:e>
                        <m:r>
                          <a:rPr lang="en-US" i="1">
                            <a:latin typeface="Cambria Math" panose="02040503050406030204" pitchFamily="18" charset="0"/>
                          </a:rPr>
                          <m:t>𝑿</m:t>
                        </m:r>
                      </m:e>
                      <m:sub>
                        <m:r>
                          <a:rPr lang="en-US" b="1" i="1" smtClean="0">
                            <a:latin typeface="Cambria Math" panose="02040503050406030204" pitchFamily="18" charset="0"/>
                          </a:rPr>
                          <m:t>𝟐</m:t>
                        </m:r>
                        <m:r>
                          <a:rPr lang="en-US" b="1" i="1" smtClean="0">
                            <a:latin typeface="Cambria Math" panose="02040503050406030204" pitchFamily="18" charset="0"/>
                          </a:rPr>
                          <m:t> </m:t>
                        </m:r>
                      </m:sub>
                    </m:sSub>
                  </m:oMath>
                </a14:m>
                <a:r>
                  <a:rPr lang="en-US" dirty="0"/>
                  <a:t> + …. + </a:t>
                </a:r>
                <a14:m>
                  <m:oMath xmlns:m="http://schemas.openxmlformats.org/officeDocument/2006/math">
                    <m:sSub>
                      <m:sSubPr>
                        <m:ctrlPr>
                          <a:rPr lang="en-CA" i="1">
                            <a:latin typeface="Cambria Math" panose="02040503050406030204" pitchFamily="18" charset="0"/>
                          </a:rPr>
                        </m:ctrlPr>
                      </m:sSubPr>
                      <m:e>
                        <m:r>
                          <a:rPr lang="en-US" i="1">
                            <a:latin typeface="Cambria Math" panose="02040503050406030204" pitchFamily="18" charset="0"/>
                          </a:rPr>
                          <m:t>𝛽</m:t>
                        </m:r>
                      </m:e>
                      <m:sub>
                        <m:r>
                          <a:rPr lang="en-US" b="1" i="1" smtClean="0">
                            <a:latin typeface="Cambria Math" panose="02040503050406030204" pitchFamily="18" charset="0"/>
                          </a:rPr>
                          <m:t>𝒏</m:t>
                        </m:r>
                      </m:sub>
                    </m:sSub>
                    <m:r>
                      <a:rPr lang="en-US" i="1">
                        <a:latin typeface="Cambria Math" panose="02040503050406030204" pitchFamily="18" charset="0"/>
                      </a:rPr>
                      <m:t>∗</m:t>
                    </m:r>
                    <m:sSub>
                      <m:sSubPr>
                        <m:ctrlPr>
                          <a:rPr lang="en-CA" i="1">
                            <a:latin typeface="Cambria Math" panose="02040503050406030204" pitchFamily="18" charset="0"/>
                          </a:rPr>
                        </m:ctrlPr>
                      </m:sSubPr>
                      <m:e>
                        <m:r>
                          <a:rPr lang="en-US" i="1">
                            <a:latin typeface="Cambria Math" panose="02040503050406030204" pitchFamily="18" charset="0"/>
                          </a:rPr>
                          <m:t>𝑿</m:t>
                        </m:r>
                      </m:e>
                      <m:sub>
                        <m:r>
                          <a:rPr lang="en-US" b="1" i="1" smtClean="0">
                            <a:latin typeface="Cambria Math" panose="02040503050406030204" pitchFamily="18" charset="0"/>
                          </a:rPr>
                          <m:t>𝒏</m:t>
                        </m:r>
                        <m:r>
                          <a:rPr lang="en-US" i="1">
                            <a:latin typeface="Cambria Math" panose="02040503050406030204" pitchFamily="18" charset="0"/>
                          </a:rPr>
                          <m:t> </m:t>
                        </m:r>
                      </m:sub>
                    </m:sSub>
                  </m:oMath>
                </a14:m>
                <a:r>
                  <a:rPr lang="en-US" dirty="0"/>
                  <a:t> + ERROR (multivariate regression)</a:t>
                </a:r>
                <a:endParaRPr lang="en" dirty="0"/>
              </a:p>
              <a:p>
                <a:pPr>
                  <a:lnSpc>
                    <a:spcPct val="90000"/>
                  </a:lnSpc>
                </a:pPr>
                <a:endParaRPr lang="en-US" dirty="0"/>
              </a:p>
              <a:p>
                <a:r>
                  <a:rPr lang="en-US" dirty="0"/>
                  <a:t>Because linear regressions hold all other variables constant as you add new ones, you CAN control for </a:t>
                </a:r>
                <a:r>
                  <a:rPr lang="en-US" u="sng" dirty="0"/>
                  <a:t>nuisance variables! </a:t>
                </a:r>
                <a:endParaRPr lang="en-US" dirty="0"/>
              </a:p>
              <a:p>
                <a:endParaRPr lang="en" dirty="0"/>
              </a:p>
              <a:p>
                <a:endParaRPr lang="en-US" dirty="0"/>
              </a:p>
            </p:txBody>
          </p:sp>
        </mc:Choice>
        <mc:Fallback xmlns="">
          <p:sp>
            <p:nvSpPr>
              <p:cNvPr id="3" name="Content Placeholder 2">
                <a:extLst>
                  <a:ext uri="{FF2B5EF4-FFF2-40B4-BE49-F238E27FC236}">
                    <a16:creationId xmlns:a16="http://schemas.microsoft.com/office/drawing/2014/main" id="{252FBFE4-A8FF-A94C-B7D2-5634F568BC0B}"/>
                  </a:ext>
                </a:extLst>
              </p:cNvPr>
              <p:cNvSpPr>
                <a:spLocks noGrp="1" noRot="1" noChangeAspect="1" noMove="1" noResize="1" noEditPoints="1" noAdjustHandles="1" noChangeArrowheads="1" noChangeShapeType="1" noTextEdit="1"/>
              </p:cNvSpPr>
              <p:nvPr>
                <p:ph idx="1"/>
              </p:nvPr>
            </p:nvSpPr>
            <p:spPr>
              <a:xfrm>
                <a:off x="1020726" y="1728316"/>
                <a:ext cx="10333074" cy="4942940"/>
              </a:xfrm>
              <a:blipFill>
                <a:blip r:embed="rId2"/>
                <a:stretch>
                  <a:fillRect l="-613" t="-2051" r="-368"/>
                </a:stretch>
              </a:blipFill>
            </p:spPr>
            <p:txBody>
              <a:bodyPr/>
              <a:lstStyle/>
              <a:p>
                <a:r>
                  <a:rPr lang="en-US">
                    <a:noFill/>
                  </a:rPr>
                  <a:t> </a:t>
                </a:r>
              </a:p>
            </p:txBody>
          </p:sp>
        </mc:Fallback>
      </mc:AlternateContent>
    </p:spTree>
    <p:extLst>
      <p:ext uri="{BB962C8B-B14F-4D97-AF65-F5344CB8AC3E}">
        <p14:creationId xmlns:p14="http://schemas.microsoft.com/office/powerpoint/2010/main" val="4021784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042ED-E025-2F47-B947-F13AB0F68AD2}"/>
              </a:ext>
            </a:extLst>
          </p:cNvPr>
          <p:cNvSpPr>
            <a:spLocks noGrp="1"/>
          </p:cNvSpPr>
          <p:nvPr>
            <p:ph type="title"/>
          </p:nvPr>
        </p:nvSpPr>
        <p:spPr/>
        <p:txBody>
          <a:bodyPr>
            <a:normAutofit/>
          </a:bodyPr>
          <a:lstStyle/>
          <a:p>
            <a:r>
              <a:rPr lang="en-US" dirty="0"/>
              <a:t>Why we like regressions (They're the same as ANOVA!)</a:t>
            </a:r>
          </a:p>
        </p:txBody>
      </p:sp>
      <p:sp>
        <p:nvSpPr>
          <p:cNvPr id="3" name="Content Placeholder 2">
            <a:extLst>
              <a:ext uri="{FF2B5EF4-FFF2-40B4-BE49-F238E27FC236}">
                <a16:creationId xmlns:a16="http://schemas.microsoft.com/office/drawing/2014/main" id="{A0883C16-2325-6A4F-B4DE-277325C726A1}"/>
              </a:ext>
            </a:extLst>
          </p:cNvPr>
          <p:cNvSpPr>
            <a:spLocks noGrp="1"/>
          </p:cNvSpPr>
          <p:nvPr>
            <p:ph idx="1"/>
          </p:nvPr>
        </p:nvSpPr>
        <p:spPr>
          <a:xfrm>
            <a:off x="1020725" y="1754448"/>
            <a:ext cx="10333074" cy="3827722"/>
          </a:xfrm>
        </p:spPr>
        <p:txBody>
          <a:bodyPr/>
          <a:lstStyle/>
          <a:p>
            <a:r>
              <a:rPr lang="en-US" dirty="0"/>
              <a:t>Remember: ANOVAs and Linear regressions are not so different from one another </a:t>
            </a:r>
          </a:p>
          <a:p>
            <a:r>
              <a:rPr lang="en-US" dirty="0"/>
              <a:t>In fact, ANOVAs are just a </a:t>
            </a:r>
            <a:r>
              <a:rPr lang="en-US" u="sng" dirty="0"/>
              <a:t>special case </a:t>
            </a:r>
            <a:r>
              <a:rPr lang="en-US" dirty="0"/>
              <a:t>of a regression where the IVs are categorical in nature (that is, we can define them via DUMMY CODING or EFFECT Coding!) </a:t>
            </a:r>
          </a:p>
          <a:p>
            <a:endParaRPr lang="en-US" dirty="0"/>
          </a:p>
        </p:txBody>
      </p:sp>
      <p:graphicFrame>
        <p:nvGraphicFramePr>
          <p:cNvPr id="4" name="Table 3">
            <a:extLst>
              <a:ext uri="{FF2B5EF4-FFF2-40B4-BE49-F238E27FC236}">
                <a16:creationId xmlns:a16="http://schemas.microsoft.com/office/drawing/2014/main" id="{1B8C213E-F1BC-0349-8EA2-B3624BB43344}"/>
              </a:ext>
            </a:extLst>
          </p:cNvPr>
          <p:cNvGraphicFramePr>
            <a:graphicFrameLocks noGrp="1"/>
          </p:cNvGraphicFramePr>
          <p:nvPr>
            <p:extLst>
              <p:ext uri="{D42A27DB-BD31-4B8C-83A1-F6EECF244321}">
                <p14:modId xmlns:p14="http://schemas.microsoft.com/office/powerpoint/2010/main" val="878119593"/>
              </p:ext>
            </p:extLst>
          </p:nvPr>
        </p:nvGraphicFramePr>
        <p:xfrm>
          <a:off x="3814834" y="3866794"/>
          <a:ext cx="3625626" cy="2432999"/>
        </p:xfrm>
        <a:graphic>
          <a:graphicData uri="http://schemas.openxmlformats.org/drawingml/2006/table">
            <a:tbl>
              <a:tblPr firstRow="1" bandRow="1">
                <a:tableStyleId>{00A15C55-8517-42AA-B614-E9B94910E393}</a:tableStyleId>
              </a:tblPr>
              <a:tblGrid>
                <a:gridCol w="817796">
                  <a:extLst>
                    <a:ext uri="{9D8B030D-6E8A-4147-A177-3AD203B41FA5}">
                      <a16:colId xmlns:a16="http://schemas.microsoft.com/office/drawing/2014/main" val="2486713478"/>
                    </a:ext>
                  </a:extLst>
                </a:gridCol>
                <a:gridCol w="990538">
                  <a:extLst>
                    <a:ext uri="{9D8B030D-6E8A-4147-A177-3AD203B41FA5}">
                      <a16:colId xmlns:a16="http://schemas.microsoft.com/office/drawing/2014/main" val="3525804437"/>
                    </a:ext>
                  </a:extLst>
                </a:gridCol>
                <a:gridCol w="826754">
                  <a:extLst>
                    <a:ext uri="{9D8B030D-6E8A-4147-A177-3AD203B41FA5}">
                      <a16:colId xmlns:a16="http://schemas.microsoft.com/office/drawing/2014/main" val="849580168"/>
                    </a:ext>
                  </a:extLst>
                </a:gridCol>
                <a:gridCol w="990538">
                  <a:extLst>
                    <a:ext uri="{9D8B030D-6E8A-4147-A177-3AD203B41FA5}">
                      <a16:colId xmlns:a16="http://schemas.microsoft.com/office/drawing/2014/main" val="2855794625"/>
                    </a:ext>
                  </a:extLst>
                </a:gridCol>
              </a:tblGrid>
              <a:tr h="578015">
                <a:tc>
                  <a:txBody>
                    <a:bodyPr/>
                    <a:lstStyle/>
                    <a:p>
                      <a:pPr algn="ctr"/>
                      <a:endParaRPr lang="en-US" sz="1400" b="1" cap="none" spc="0" dirty="0">
                        <a:solidFill>
                          <a:schemeClr val="tx1"/>
                        </a:solidFill>
                      </a:endParaRPr>
                    </a:p>
                    <a:p>
                      <a:pPr algn="ctr"/>
                      <a:r>
                        <a:rPr lang="en-US" sz="1400" b="1" cap="none" spc="0" dirty="0">
                          <a:solidFill>
                            <a:schemeClr val="tx1"/>
                          </a:solidFill>
                        </a:rPr>
                        <a:t>Attention (X1)</a:t>
                      </a:r>
                    </a:p>
                  </a:txBody>
                  <a:tcPr marL="58060" marR="82943" marT="16589" marB="124414" anchor="b"/>
                </a:tc>
                <a:tc>
                  <a:txBody>
                    <a:bodyPr/>
                    <a:lstStyle/>
                    <a:p>
                      <a:pPr algn="ctr"/>
                      <a:r>
                        <a:rPr lang="en-US" sz="1400" b="1" cap="none" spc="0" dirty="0">
                          <a:solidFill>
                            <a:schemeClr val="tx1"/>
                          </a:solidFill>
                        </a:rPr>
                        <a:t>Difficulty</a:t>
                      </a:r>
                    </a:p>
                    <a:p>
                      <a:pPr algn="ctr"/>
                      <a:r>
                        <a:rPr lang="en-US" sz="1400" b="1" cap="none" spc="0" dirty="0">
                          <a:solidFill>
                            <a:schemeClr val="tx1"/>
                          </a:solidFill>
                        </a:rPr>
                        <a:t>(X2)</a:t>
                      </a:r>
                    </a:p>
                  </a:txBody>
                  <a:tcPr marL="58060" marR="82943" marT="16589" marB="124414" anchor="b"/>
                </a:tc>
                <a:tc>
                  <a:txBody>
                    <a:bodyPr/>
                    <a:lstStyle/>
                    <a:p>
                      <a:pPr algn="ctr"/>
                      <a:r>
                        <a:rPr lang="en-US" sz="1400" b="1" cap="none" spc="0" dirty="0">
                          <a:solidFill>
                            <a:schemeClr val="tx1"/>
                          </a:solidFill>
                        </a:rPr>
                        <a:t>Coding Attention</a:t>
                      </a:r>
                    </a:p>
                  </a:txBody>
                  <a:tcPr marL="58060" marR="82943" marT="16589" marB="124414" anchor="b"/>
                </a:tc>
                <a:tc>
                  <a:txBody>
                    <a:bodyPr/>
                    <a:lstStyle/>
                    <a:p>
                      <a:pPr algn="ctr"/>
                      <a:r>
                        <a:rPr lang="en-US" sz="1400" b="1" cap="none" spc="0" dirty="0">
                          <a:solidFill>
                            <a:schemeClr val="tx1"/>
                          </a:solidFill>
                        </a:rPr>
                        <a:t>Coding Difficulty</a:t>
                      </a:r>
                    </a:p>
                  </a:txBody>
                  <a:tcPr marL="58060" marR="82943" marT="16589" marB="124414" anchor="b"/>
                </a:tc>
                <a:extLst>
                  <a:ext uri="{0D108BD9-81ED-4DB2-BD59-A6C34878D82A}">
                    <a16:rowId xmlns:a16="http://schemas.microsoft.com/office/drawing/2014/main" val="1596719197"/>
                  </a:ext>
                </a:extLst>
              </a:tr>
              <a:tr h="309164">
                <a:tc>
                  <a:txBody>
                    <a:bodyPr/>
                    <a:lstStyle/>
                    <a:p>
                      <a:pPr algn="ctr"/>
                      <a:r>
                        <a:rPr lang="en-US" sz="1100" cap="none" spc="0" dirty="0">
                          <a:solidFill>
                            <a:schemeClr val="tx1"/>
                          </a:solidFill>
                        </a:rPr>
                        <a:t>High</a:t>
                      </a:r>
                    </a:p>
                  </a:txBody>
                  <a:tcPr marL="58060" marR="82943" marT="16589" marB="124414"/>
                </a:tc>
                <a:tc>
                  <a:txBody>
                    <a:bodyPr/>
                    <a:lstStyle/>
                    <a:p>
                      <a:pPr algn="ctr"/>
                      <a:r>
                        <a:rPr lang="en-US" sz="1100" cap="none" spc="0" dirty="0">
                          <a:solidFill>
                            <a:schemeClr val="tx1"/>
                          </a:solidFill>
                        </a:rPr>
                        <a:t>easy</a:t>
                      </a:r>
                    </a:p>
                  </a:txBody>
                  <a:tcPr marL="58060" marR="82943" marT="16589" marB="124414"/>
                </a:tc>
                <a:tc>
                  <a:txBody>
                    <a:bodyPr/>
                    <a:lstStyle/>
                    <a:p>
                      <a:pPr algn="ctr"/>
                      <a:r>
                        <a:rPr lang="en-US" sz="1100" cap="none" spc="0">
                          <a:solidFill>
                            <a:schemeClr val="tx1"/>
                          </a:solidFill>
                        </a:rPr>
                        <a:t>1</a:t>
                      </a:r>
                    </a:p>
                  </a:txBody>
                  <a:tcPr marL="58060" marR="82943" marT="16589" marB="124414"/>
                </a:tc>
                <a:tc>
                  <a:txBody>
                    <a:bodyPr/>
                    <a:lstStyle/>
                    <a:p>
                      <a:pPr algn="ctr"/>
                      <a:r>
                        <a:rPr lang="en-US" sz="1100" cap="none" spc="0">
                          <a:solidFill>
                            <a:schemeClr val="tx1"/>
                          </a:solidFill>
                        </a:rPr>
                        <a:t>0</a:t>
                      </a:r>
                    </a:p>
                  </a:txBody>
                  <a:tcPr marL="58060" marR="82943" marT="16589" marB="124414"/>
                </a:tc>
                <a:extLst>
                  <a:ext uri="{0D108BD9-81ED-4DB2-BD59-A6C34878D82A}">
                    <a16:rowId xmlns:a16="http://schemas.microsoft.com/office/drawing/2014/main" val="3008803470"/>
                  </a:ext>
                </a:extLst>
              </a:tr>
              <a:tr h="309164">
                <a:tc>
                  <a:txBody>
                    <a:bodyPr/>
                    <a:lstStyle/>
                    <a:p>
                      <a:pPr algn="ctr"/>
                      <a:r>
                        <a:rPr lang="en-US" sz="1100" cap="none" spc="0">
                          <a:solidFill>
                            <a:schemeClr val="tx1"/>
                          </a:solidFill>
                        </a:rPr>
                        <a:t>Low</a:t>
                      </a:r>
                    </a:p>
                  </a:txBody>
                  <a:tcPr marL="58060" marR="82943" marT="16589" marB="124414"/>
                </a:tc>
                <a:tc>
                  <a:txBody>
                    <a:bodyPr/>
                    <a:lstStyle/>
                    <a:p>
                      <a:pPr algn="ctr"/>
                      <a:r>
                        <a:rPr lang="en-US" sz="1100" cap="none" spc="0" dirty="0">
                          <a:solidFill>
                            <a:schemeClr val="tx1"/>
                          </a:solidFill>
                        </a:rPr>
                        <a:t>easy</a:t>
                      </a:r>
                    </a:p>
                  </a:txBody>
                  <a:tcPr marL="58060" marR="82943" marT="16589" marB="124414"/>
                </a:tc>
                <a:tc>
                  <a:txBody>
                    <a:bodyPr/>
                    <a:lstStyle/>
                    <a:p>
                      <a:pPr algn="ctr"/>
                      <a:r>
                        <a:rPr lang="en-US" sz="1100" cap="none" spc="0">
                          <a:solidFill>
                            <a:schemeClr val="tx1"/>
                          </a:solidFill>
                        </a:rPr>
                        <a:t>0</a:t>
                      </a:r>
                    </a:p>
                  </a:txBody>
                  <a:tcPr marL="58060" marR="82943" marT="16589" marB="124414"/>
                </a:tc>
                <a:tc>
                  <a:txBody>
                    <a:bodyPr/>
                    <a:lstStyle/>
                    <a:p>
                      <a:pPr algn="ctr"/>
                      <a:r>
                        <a:rPr lang="en-US" sz="1100" cap="none" spc="0" dirty="0">
                          <a:solidFill>
                            <a:schemeClr val="tx1"/>
                          </a:solidFill>
                        </a:rPr>
                        <a:t>0</a:t>
                      </a:r>
                    </a:p>
                  </a:txBody>
                  <a:tcPr marL="58060" marR="82943" marT="16589" marB="124414"/>
                </a:tc>
                <a:extLst>
                  <a:ext uri="{0D108BD9-81ED-4DB2-BD59-A6C34878D82A}">
                    <a16:rowId xmlns:a16="http://schemas.microsoft.com/office/drawing/2014/main" val="2750776064"/>
                  </a:ext>
                </a:extLst>
              </a:tr>
              <a:tr h="309164">
                <a:tc>
                  <a:txBody>
                    <a:bodyPr/>
                    <a:lstStyle/>
                    <a:p>
                      <a:pPr algn="ctr"/>
                      <a:r>
                        <a:rPr lang="en-US" sz="1100" cap="none" spc="0">
                          <a:solidFill>
                            <a:schemeClr val="tx1"/>
                          </a:solidFill>
                        </a:rPr>
                        <a:t>High</a:t>
                      </a:r>
                    </a:p>
                  </a:txBody>
                  <a:tcPr marL="58060" marR="82943" marT="16589" marB="124414"/>
                </a:tc>
                <a:tc>
                  <a:txBody>
                    <a:bodyPr/>
                    <a:lstStyle/>
                    <a:p>
                      <a:pPr algn="ctr"/>
                      <a:r>
                        <a:rPr lang="en-US" sz="1100" cap="none" spc="0" dirty="0">
                          <a:solidFill>
                            <a:schemeClr val="tx1"/>
                          </a:solidFill>
                        </a:rPr>
                        <a:t>easy</a:t>
                      </a:r>
                    </a:p>
                  </a:txBody>
                  <a:tcPr marL="58060" marR="82943" marT="16589" marB="124414"/>
                </a:tc>
                <a:tc>
                  <a:txBody>
                    <a:bodyPr/>
                    <a:lstStyle/>
                    <a:p>
                      <a:pPr algn="ctr"/>
                      <a:r>
                        <a:rPr lang="en-US" sz="1100" cap="none" spc="0">
                          <a:solidFill>
                            <a:schemeClr val="tx1"/>
                          </a:solidFill>
                        </a:rPr>
                        <a:t>1</a:t>
                      </a:r>
                    </a:p>
                  </a:txBody>
                  <a:tcPr marL="58060" marR="82943" marT="16589" marB="124414"/>
                </a:tc>
                <a:tc>
                  <a:txBody>
                    <a:bodyPr/>
                    <a:lstStyle/>
                    <a:p>
                      <a:pPr algn="ctr"/>
                      <a:r>
                        <a:rPr lang="en-US" sz="1100" cap="none" spc="0">
                          <a:solidFill>
                            <a:schemeClr val="tx1"/>
                          </a:solidFill>
                        </a:rPr>
                        <a:t>0</a:t>
                      </a:r>
                    </a:p>
                  </a:txBody>
                  <a:tcPr marL="58060" marR="82943" marT="16589" marB="124414"/>
                </a:tc>
                <a:extLst>
                  <a:ext uri="{0D108BD9-81ED-4DB2-BD59-A6C34878D82A}">
                    <a16:rowId xmlns:a16="http://schemas.microsoft.com/office/drawing/2014/main" val="3491496674"/>
                  </a:ext>
                </a:extLst>
              </a:tr>
              <a:tr h="309164">
                <a:tc>
                  <a:txBody>
                    <a:bodyPr/>
                    <a:lstStyle/>
                    <a:p>
                      <a:pPr algn="ctr"/>
                      <a:r>
                        <a:rPr lang="en-US" sz="1100" cap="none" spc="0">
                          <a:solidFill>
                            <a:schemeClr val="tx1"/>
                          </a:solidFill>
                        </a:rPr>
                        <a:t>High</a:t>
                      </a:r>
                    </a:p>
                  </a:txBody>
                  <a:tcPr marL="58060" marR="82943" marT="16589" marB="124414"/>
                </a:tc>
                <a:tc>
                  <a:txBody>
                    <a:bodyPr/>
                    <a:lstStyle/>
                    <a:p>
                      <a:pPr algn="ctr"/>
                      <a:r>
                        <a:rPr lang="en-US" sz="1100" cap="none" spc="0" dirty="0">
                          <a:solidFill>
                            <a:schemeClr val="tx1"/>
                          </a:solidFill>
                        </a:rPr>
                        <a:t>hard</a:t>
                      </a:r>
                    </a:p>
                  </a:txBody>
                  <a:tcPr marL="58060" marR="82943" marT="16589" marB="124414"/>
                </a:tc>
                <a:tc>
                  <a:txBody>
                    <a:bodyPr/>
                    <a:lstStyle/>
                    <a:p>
                      <a:pPr algn="ctr"/>
                      <a:r>
                        <a:rPr lang="en-US" sz="1100" cap="none" spc="0">
                          <a:solidFill>
                            <a:schemeClr val="tx1"/>
                          </a:solidFill>
                        </a:rPr>
                        <a:t>0</a:t>
                      </a:r>
                    </a:p>
                  </a:txBody>
                  <a:tcPr marL="58060" marR="82943" marT="16589" marB="124414"/>
                </a:tc>
                <a:tc>
                  <a:txBody>
                    <a:bodyPr/>
                    <a:lstStyle/>
                    <a:p>
                      <a:pPr algn="ctr"/>
                      <a:r>
                        <a:rPr lang="en-US" sz="1100" cap="none" spc="0">
                          <a:solidFill>
                            <a:schemeClr val="tx1"/>
                          </a:solidFill>
                        </a:rPr>
                        <a:t>1</a:t>
                      </a:r>
                    </a:p>
                  </a:txBody>
                  <a:tcPr marL="58060" marR="82943" marT="16589" marB="124414"/>
                </a:tc>
                <a:extLst>
                  <a:ext uri="{0D108BD9-81ED-4DB2-BD59-A6C34878D82A}">
                    <a16:rowId xmlns:a16="http://schemas.microsoft.com/office/drawing/2014/main" val="1478186080"/>
                  </a:ext>
                </a:extLst>
              </a:tr>
              <a:tr h="309164">
                <a:tc>
                  <a:txBody>
                    <a:bodyPr/>
                    <a:lstStyle/>
                    <a:p>
                      <a:pPr algn="ctr"/>
                      <a:r>
                        <a:rPr lang="en-US" sz="1100" cap="none" spc="0">
                          <a:solidFill>
                            <a:schemeClr val="tx1"/>
                          </a:solidFill>
                        </a:rPr>
                        <a:t>Low</a:t>
                      </a:r>
                    </a:p>
                  </a:txBody>
                  <a:tcPr marL="58060" marR="82943" marT="16589" marB="124414"/>
                </a:tc>
                <a:tc>
                  <a:txBody>
                    <a:bodyPr/>
                    <a:lstStyle/>
                    <a:p>
                      <a:pPr algn="ctr"/>
                      <a:r>
                        <a:rPr lang="en-US" sz="1100" cap="none" spc="0" dirty="0">
                          <a:solidFill>
                            <a:schemeClr val="tx1"/>
                          </a:solidFill>
                        </a:rPr>
                        <a:t>hard</a:t>
                      </a:r>
                    </a:p>
                  </a:txBody>
                  <a:tcPr marL="58060" marR="82943" marT="16589" marB="124414"/>
                </a:tc>
                <a:tc>
                  <a:txBody>
                    <a:bodyPr/>
                    <a:lstStyle/>
                    <a:p>
                      <a:pPr algn="ctr"/>
                      <a:r>
                        <a:rPr lang="en-US" sz="1100" cap="none" spc="0">
                          <a:solidFill>
                            <a:schemeClr val="tx1"/>
                          </a:solidFill>
                        </a:rPr>
                        <a:t>1</a:t>
                      </a:r>
                    </a:p>
                  </a:txBody>
                  <a:tcPr marL="58060" marR="82943" marT="16589" marB="124414"/>
                </a:tc>
                <a:tc>
                  <a:txBody>
                    <a:bodyPr/>
                    <a:lstStyle/>
                    <a:p>
                      <a:pPr algn="ctr"/>
                      <a:r>
                        <a:rPr lang="en-US" sz="1100" cap="none" spc="0" dirty="0">
                          <a:solidFill>
                            <a:schemeClr val="tx1"/>
                          </a:solidFill>
                        </a:rPr>
                        <a:t>1</a:t>
                      </a:r>
                    </a:p>
                  </a:txBody>
                  <a:tcPr marL="58060" marR="82943" marT="16589" marB="124414"/>
                </a:tc>
                <a:extLst>
                  <a:ext uri="{0D108BD9-81ED-4DB2-BD59-A6C34878D82A}">
                    <a16:rowId xmlns:a16="http://schemas.microsoft.com/office/drawing/2014/main" val="2913017418"/>
                  </a:ext>
                </a:extLst>
              </a:tr>
              <a:tr h="309164">
                <a:tc>
                  <a:txBody>
                    <a:bodyPr/>
                    <a:lstStyle/>
                    <a:p>
                      <a:pPr algn="ctr"/>
                      <a:r>
                        <a:rPr lang="en-US" sz="1100" cap="none" spc="0">
                          <a:solidFill>
                            <a:schemeClr val="tx1"/>
                          </a:solidFill>
                        </a:rPr>
                        <a:t>High</a:t>
                      </a:r>
                    </a:p>
                  </a:txBody>
                  <a:tcPr marL="58060" marR="82943" marT="16589" marB="124414"/>
                </a:tc>
                <a:tc>
                  <a:txBody>
                    <a:bodyPr/>
                    <a:lstStyle/>
                    <a:p>
                      <a:pPr algn="ctr"/>
                      <a:r>
                        <a:rPr lang="en-US" sz="1100" cap="none" spc="0" dirty="0">
                          <a:solidFill>
                            <a:schemeClr val="tx1"/>
                          </a:solidFill>
                        </a:rPr>
                        <a:t>hard</a:t>
                      </a:r>
                    </a:p>
                  </a:txBody>
                  <a:tcPr marL="58060" marR="82943" marT="16589" marB="124414"/>
                </a:tc>
                <a:tc>
                  <a:txBody>
                    <a:bodyPr/>
                    <a:lstStyle/>
                    <a:p>
                      <a:pPr algn="ctr"/>
                      <a:r>
                        <a:rPr lang="en-US" sz="1100" cap="none" spc="0">
                          <a:solidFill>
                            <a:schemeClr val="tx1"/>
                          </a:solidFill>
                        </a:rPr>
                        <a:t>0</a:t>
                      </a:r>
                    </a:p>
                  </a:txBody>
                  <a:tcPr marL="58060" marR="82943" marT="16589" marB="124414"/>
                </a:tc>
                <a:tc>
                  <a:txBody>
                    <a:bodyPr/>
                    <a:lstStyle/>
                    <a:p>
                      <a:pPr algn="ctr"/>
                      <a:r>
                        <a:rPr lang="en-US" sz="1100" cap="none" spc="0" dirty="0">
                          <a:solidFill>
                            <a:schemeClr val="tx1"/>
                          </a:solidFill>
                        </a:rPr>
                        <a:t>1</a:t>
                      </a:r>
                    </a:p>
                  </a:txBody>
                  <a:tcPr marL="58060" marR="82943" marT="16589" marB="124414"/>
                </a:tc>
                <a:extLst>
                  <a:ext uri="{0D108BD9-81ED-4DB2-BD59-A6C34878D82A}">
                    <a16:rowId xmlns:a16="http://schemas.microsoft.com/office/drawing/2014/main" val="393965285"/>
                  </a:ext>
                </a:extLst>
              </a:tr>
            </a:tbl>
          </a:graphicData>
        </a:graphic>
      </p:graphicFrame>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A74AC79-F735-F441-8E94-1791A38790C6}"/>
                  </a:ext>
                </a:extLst>
              </p:cNvPr>
              <p:cNvSpPr txBox="1"/>
              <p:nvPr/>
            </p:nvSpPr>
            <p:spPr>
              <a:xfrm>
                <a:off x="353176" y="3790630"/>
                <a:ext cx="3461658" cy="2585323"/>
              </a:xfrm>
              <a:prstGeom prst="rect">
                <a:avLst/>
              </a:prstGeom>
              <a:noFill/>
            </p:spPr>
            <p:txBody>
              <a:bodyPr wrap="square">
                <a:spAutoFit/>
              </a:bodyPr>
              <a:lstStyle/>
              <a:p>
                <a:pPr marL="285750" indent="-285750">
                  <a:buFont typeface="Arial" panose="020B0604020202020204" pitchFamily="34" charset="0"/>
                  <a:buChar char="•"/>
                </a:pPr>
                <a:r>
                  <a:rPr lang="en-US" sz="1800" dirty="0"/>
                  <a:t>In our regression model, the intercept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𝛽</m:t>
                        </m:r>
                      </m:e>
                      <m:sub>
                        <m:r>
                          <a:rPr lang="en-US" sz="1800" i="1">
                            <a:latin typeface="Cambria Math" panose="02040503050406030204" pitchFamily="18" charset="0"/>
                          </a:rPr>
                          <m:t>0</m:t>
                        </m:r>
                      </m:sub>
                    </m:sSub>
                  </m:oMath>
                </a14:m>
                <a:r>
                  <a:rPr lang="en-US" sz="1800" dirty="0"/>
                  <a:t> is the mean of y for all conditions when they are 0 (i.e., Low--easy) for dummy coding; grand mean for effect coding</a:t>
                </a:r>
              </a:p>
              <a:p>
                <a:pPr marL="285750" indent="-285750">
                  <a:buFont typeface="Arial" panose="020B0604020202020204" pitchFamily="34" charset="0"/>
                  <a:buChar char="•"/>
                </a:pPr>
                <a:r>
                  <a:rPr lang="en-US" sz="1800" dirty="0"/>
                  <a:t>The slope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𝛽</m:t>
                        </m:r>
                      </m:e>
                      <m:sub>
                        <m:r>
                          <a:rPr lang="en-US" sz="1800" i="1">
                            <a:latin typeface="Cambria Math" panose="02040503050406030204" pitchFamily="18" charset="0"/>
                            <a:ea typeface="Cambria Math" panose="02040503050406030204" pitchFamily="18" charset="0"/>
                          </a:rPr>
                          <m:t>1</m:t>
                        </m:r>
                      </m:sub>
                    </m:sSub>
                  </m:oMath>
                </a14:m>
                <a:r>
                  <a:rPr lang="en-US" sz="1800" dirty="0"/>
                  <a:t> is the difference between </a:t>
                </a:r>
                <a:r>
                  <a:rPr lang="en-US" dirty="0"/>
                  <a:t>h</a:t>
                </a:r>
                <a:r>
                  <a:rPr lang="en-US" sz="1800" dirty="0"/>
                  <a:t>igh and how Attention for the </a:t>
                </a:r>
                <a:r>
                  <a:rPr lang="en-US" sz="1800" u="sng" dirty="0"/>
                  <a:t>easy task </a:t>
                </a:r>
                <a:r>
                  <a:rPr lang="en-US" u="sng" dirty="0"/>
                  <a:t>in dummy coding</a:t>
                </a:r>
                <a:r>
                  <a:rPr lang="en-US" dirty="0"/>
                  <a:t>; </a:t>
                </a:r>
                <a:r>
                  <a:rPr lang="en-US" u="sng" dirty="0"/>
                  <a:t>across difficulties for effect coding</a:t>
                </a:r>
                <a:endParaRPr lang="en-US" sz="1800" u="sng" dirty="0"/>
              </a:p>
              <a:p>
                <a:pPr marL="285750" indent="-285750">
                  <a:buFont typeface="Arial" panose="020B0604020202020204" pitchFamily="34" charset="0"/>
                  <a:buChar char="•"/>
                </a:pPr>
                <a:r>
                  <a:rPr lang="en-US" sz="1800" dirty="0"/>
                  <a:t>The slope </a:t>
                </a: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𝛽</m:t>
                        </m:r>
                      </m:e>
                      <m:sub>
                        <m:r>
                          <a:rPr lang="en-US" sz="1800" i="1">
                            <a:latin typeface="Cambria Math" panose="02040503050406030204" pitchFamily="18" charset="0"/>
                            <a:ea typeface="Cambria Math" panose="02040503050406030204" pitchFamily="18" charset="0"/>
                          </a:rPr>
                          <m:t>2</m:t>
                        </m:r>
                      </m:sub>
                    </m:sSub>
                  </m:oMath>
                </a14:m>
                <a:r>
                  <a:rPr lang="en-US" sz="1800" dirty="0"/>
                  <a:t> is the difference between the easy and difficult task for </a:t>
                </a:r>
                <a:r>
                  <a:rPr lang="en-US" sz="1800" u="sng" dirty="0"/>
                  <a:t>low attention </a:t>
                </a:r>
                <a:r>
                  <a:rPr lang="en-US" u="sng" dirty="0"/>
                  <a:t>in dummy coding; across difficulties for effect coding</a:t>
                </a:r>
                <a:endParaRPr lang="en-US" sz="1800" u="sng" dirty="0"/>
              </a:p>
            </p:txBody>
          </p:sp>
        </mc:Choice>
        <mc:Fallback xmlns="">
          <p:sp>
            <p:nvSpPr>
              <p:cNvPr id="7" name="TextBox 6">
                <a:extLst>
                  <a:ext uri="{FF2B5EF4-FFF2-40B4-BE49-F238E27FC236}">
                    <a16:creationId xmlns:a16="http://schemas.microsoft.com/office/drawing/2014/main" id="{DA74AC79-F735-F441-8E94-1791A38790C6}"/>
                  </a:ext>
                </a:extLst>
              </p:cNvPr>
              <p:cNvSpPr txBox="1">
                <a:spLocks noRot="1" noChangeAspect="1" noMove="1" noResize="1" noEditPoints="1" noAdjustHandles="1" noChangeArrowheads="1" noChangeShapeType="1" noTextEdit="1"/>
              </p:cNvSpPr>
              <p:nvPr/>
            </p:nvSpPr>
            <p:spPr>
              <a:xfrm>
                <a:off x="353176" y="3790630"/>
                <a:ext cx="3461658" cy="2585323"/>
              </a:xfrm>
              <a:prstGeom prst="rect">
                <a:avLst/>
              </a:prstGeom>
              <a:blipFill>
                <a:blip r:embed="rId2"/>
                <a:stretch>
                  <a:fillRect l="-1095" t="-976" r="-1460" b="-2927"/>
                </a:stretch>
              </a:blipFill>
            </p:spPr>
            <p:txBody>
              <a:bodyPr/>
              <a:lstStyle/>
              <a:p>
                <a:r>
                  <a:rPr lang="en-US">
                    <a:noFill/>
                  </a:rPr>
                  <a:t> </a:t>
                </a:r>
              </a:p>
            </p:txBody>
          </p:sp>
        </mc:Fallback>
      </mc:AlternateContent>
      <p:graphicFrame>
        <p:nvGraphicFramePr>
          <p:cNvPr id="8" name="Table 4">
            <a:extLst>
              <a:ext uri="{FF2B5EF4-FFF2-40B4-BE49-F238E27FC236}">
                <a16:creationId xmlns:a16="http://schemas.microsoft.com/office/drawing/2014/main" id="{0DBA16B3-FB0A-4E45-A53A-6F895013A054}"/>
              </a:ext>
            </a:extLst>
          </p:cNvPr>
          <p:cNvGraphicFramePr>
            <a:graphicFrameLocks noGrp="1"/>
          </p:cNvGraphicFramePr>
          <p:nvPr>
            <p:extLst>
              <p:ext uri="{D42A27DB-BD31-4B8C-83A1-F6EECF244321}">
                <p14:modId xmlns:p14="http://schemas.microsoft.com/office/powerpoint/2010/main" val="225495527"/>
              </p:ext>
            </p:extLst>
          </p:nvPr>
        </p:nvGraphicFramePr>
        <p:xfrm>
          <a:off x="7666570" y="3866794"/>
          <a:ext cx="3897619" cy="2432997"/>
        </p:xfrm>
        <a:graphic>
          <a:graphicData uri="http://schemas.openxmlformats.org/drawingml/2006/table">
            <a:tbl>
              <a:tblPr firstRow="1" bandRow="1">
                <a:tableStyleId>{21E4AEA4-8DFA-4A89-87EB-49C32662AFE0}</a:tableStyleId>
              </a:tblPr>
              <a:tblGrid>
                <a:gridCol w="879147">
                  <a:extLst>
                    <a:ext uri="{9D8B030D-6E8A-4147-A177-3AD203B41FA5}">
                      <a16:colId xmlns:a16="http://schemas.microsoft.com/office/drawing/2014/main" val="2486713478"/>
                    </a:ext>
                  </a:extLst>
                </a:gridCol>
                <a:gridCol w="1064848">
                  <a:extLst>
                    <a:ext uri="{9D8B030D-6E8A-4147-A177-3AD203B41FA5}">
                      <a16:colId xmlns:a16="http://schemas.microsoft.com/office/drawing/2014/main" val="3525804437"/>
                    </a:ext>
                  </a:extLst>
                </a:gridCol>
                <a:gridCol w="888776">
                  <a:extLst>
                    <a:ext uri="{9D8B030D-6E8A-4147-A177-3AD203B41FA5}">
                      <a16:colId xmlns:a16="http://schemas.microsoft.com/office/drawing/2014/main" val="849580168"/>
                    </a:ext>
                  </a:extLst>
                </a:gridCol>
                <a:gridCol w="1064848">
                  <a:extLst>
                    <a:ext uri="{9D8B030D-6E8A-4147-A177-3AD203B41FA5}">
                      <a16:colId xmlns:a16="http://schemas.microsoft.com/office/drawing/2014/main" val="2855794625"/>
                    </a:ext>
                  </a:extLst>
                </a:gridCol>
              </a:tblGrid>
              <a:tr h="563626">
                <a:tc>
                  <a:txBody>
                    <a:bodyPr/>
                    <a:lstStyle/>
                    <a:p>
                      <a:pPr algn="ctr"/>
                      <a:endParaRPr lang="en-US" sz="1400" b="1" cap="none" spc="0" dirty="0">
                        <a:solidFill>
                          <a:schemeClr val="tx1"/>
                        </a:solidFill>
                      </a:endParaRPr>
                    </a:p>
                    <a:p>
                      <a:pPr algn="ctr"/>
                      <a:r>
                        <a:rPr lang="en-US" sz="1400" b="1" cap="none" spc="0" dirty="0">
                          <a:solidFill>
                            <a:schemeClr val="tx1"/>
                          </a:solidFill>
                        </a:rPr>
                        <a:t>Attention (X1)</a:t>
                      </a:r>
                    </a:p>
                  </a:txBody>
                  <a:tcPr marL="58060" marR="82943" marT="16589" marB="124414" anchor="b"/>
                </a:tc>
                <a:tc>
                  <a:txBody>
                    <a:bodyPr/>
                    <a:lstStyle/>
                    <a:p>
                      <a:pPr algn="ctr"/>
                      <a:r>
                        <a:rPr lang="en-US" sz="1400" b="1" cap="none" spc="0" dirty="0">
                          <a:solidFill>
                            <a:schemeClr val="tx1"/>
                          </a:solidFill>
                        </a:rPr>
                        <a:t>Difficulty</a:t>
                      </a:r>
                    </a:p>
                    <a:p>
                      <a:pPr algn="ctr"/>
                      <a:r>
                        <a:rPr lang="en-US" sz="1400" b="1" cap="none" spc="0" dirty="0">
                          <a:solidFill>
                            <a:schemeClr val="tx1"/>
                          </a:solidFill>
                        </a:rPr>
                        <a:t>(X2)</a:t>
                      </a:r>
                    </a:p>
                  </a:txBody>
                  <a:tcPr marL="58060" marR="82943" marT="16589" marB="124414" anchor="b"/>
                </a:tc>
                <a:tc>
                  <a:txBody>
                    <a:bodyPr/>
                    <a:lstStyle/>
                    <a:p>
                      <a:pPr algn="ctr"/>
                      <a:r>
                        <a:rPr lang="en-US" sz="1400" b="1" cap="none" spc="0" dirty="0">
                          <a:solidFill>
                            <a:schemeClr val="tx1"/>
                          </a:solidFill>
                        </a:rPr>
                        <a:t>Coding Attention</a:t>
                      </a:r>
                    </a:p>
                  </a:txBody>
                  <a:tcPr marL="58060" marR="82943" marT="16589" marB="124414" anchor="b"/>
                </a:tc>
                <a:tc>
                  <a:txBody>
                    <a:bodyPr/>
                    <a:lstStyle/>
                    <a:p>
                      <a:pPr algn="ctr"/>
                      <a:r>
                        <a:rPr lang="en-US" sz="1400" b="1" cap="none" spc="0" dirty="0">
                          <a:solidFill>
                            <a:schemeClr val="tx1"/>
                          </a:solidFill>
                        </a:rPr>
                        <a:t>Coding Difficulty</a:t>
                      </a:r>
                    </a:p>
                  </a:txBody>
                  <a:tcPr marL="58060" marR="82943" marT="16589" marB="124414" anchor="b"/>
                </a:tc>
                <a:extLst>
                  <a:ext uri="{0D108BD9-81ED-4DB2-BD59-A6C34878D82A}">
                    <a16:rowId xmlns:a16="http://schemas.microsoft.com/office/drawing/2014/main" val="1596719197"/>
                  </a:ext>
                </a:extLst>
              </a:tr>
              <a:tr h="310879">
                <a:tc>
                  <a:txBody>
                    <a:bodyPr/>
                    <a:lstStyle/>
                    <a:p>
                      <a:pPr algn="ctr"/>
                      <a:r>
                        <a:rPr lang="en-US" sz="1100" cap="none" spc="0" dirty="0">
                          <a:solidFill>
                            <a:schemeClr val="tx1"/>
                          </a:solidFill>
                        </a:rPr>
                        <a:t>High</a:t>
                      </a:r>
                    </a:p>
                  </a:txBody>
                  <a:tcPr marL="58060" marR="82943" marT="16589" marB="124414"/>
                </a:tc>
                <a:tc>
                  <a:txBody>
                    <a:bodyPr/>
                    <a:lstStyle/>
                    <a:p>
                      <a:pPr algn="ctr"/>
                      <a:r>
                        <a:rPr lang="en-US" sz="1100" cap="none" spc="0" dirty="0">
                          <a:solidFill>
                            <a:schemeClr val="tx1"/>
                          </a:solidFill>
                        </a:rPr>
                        <a:t>easy</a:t>
                      </a:r>
                    </a:p>
                  </a:txBody>
                  <a:tcPr marL="58060" marR="82943" marT="16589" marB="124414"/>
                </a:tc>
                <a:tc>
                  <a:txBody>
                    <a:bodyPr/>
                    <a:lstStyle/>
                    <a:p>
                      <a:pPr algn="ctr"/>
                      <a:r>
                        <a:rPr lang="en-US" sz="1100" cap="none" spc="0">
                          <a:solidFill>
                            <a:schemeClr val="tx1"/>
                          </a:solidFill>
                        </a:rPr>
                        <a:t>1</a:t>
                      </a:r>
                    </a:p>
                  </a:txBody>
                  <a:tcPr marL="58060" marR="82943" marT="16589" marB="124414"/>
                </a:tc>
                <a:tc>
                  <a:txBody>
                    <a:bodyPr/>
                    <a:lstStyle/>
                    <a:p>
                      <a:pPr algn="ctr"/>
                      <a:r>
                        <a:rPr lang="en-US" sz="1100" cap="none" spc="0" dirty="0">
                          <a:solidFill>
                            <a:schemeClr val="tx1"/>
                          </a:solidFill>
                        </a:rPr>
                        <a:t>-1</a:t>
                      </a:r>
                    </a:p>
                  </a:txBody>
                  <a:tcPr marL="58060" marR="82943" marT="16589" marB="124414"/>
                </a:tc>
                <a:extLst>
                  <a:ext uri="{0D108BD9-81ED-4DB2-BD59-A6C34878D82A}">
                    <a16:rowId xmlns:a16="http://schemas.microsoft.com/office/drawing/2014/main" val="3008803470"/>
                  </a:ext>
                </a:extLst>
              </a:tr>
              <a:tr h="310879">
                <a:tc>
                  <a:txBody>
                    <a:bodyPr/>
                    <a:lstStyle/>
                    <a:p>
                      <a:pPr algn="ctr"/>
                      <a:r>
                        <a:rPr lang="en-US" sz="1100" cap="none" spc="0">
                          <a:solidFill>
                            <a:schemeClr val="tx1"/>
                          </a:solidFill>
                        </a:rPr>
                        <a:t>Low</a:t>
                      </a:r>
                    </a:p>
                  </a:txBody>
                  <a:tcPr marL="58060" marR="82943" marT="16589" marB="124414"/>
                </a:tc>
                <a:tc>
                  <a:txBody>
                    <a:bodyPr/>
                    <a:lstStyle/>
                    <a:p>
                      <a:pPr algn="ctr"/>
                      <a:r>
                        <a:rPr lang="en-US" sz="1100" cap="none" spc="0" dirty="0">
                          <a:solidFill>
                            <a:schemeClr val="tx1"/>
                          </a:solidFill>
                        </a:rPr>
                        <a:t>easy</a:t>
                      </a:r>
                    </a:p>
                  </a:txBody>
                  <a:tcPr marL="58060" marR="82943" marT="16589" marB="124414"/>
                </a:tc>
                <a:tc>
                  <a:txBody>
                    <a:bodyPr/>
                    <a:lstStyle/>
                    <a:p>
                      <a:pPr algn="ctr"/>
                      <a:r>
                        <a:rPr lang="en-US" sz="1100" cap="none" spc="0" dirty="0">
                          <a:solidFill>
                            <a:schemeClr val="tx1"/>
                          </a:solidFill>
                        </a:rPr>
                        <a:t>-1</a:t>
                      </a:r>
                    </a:p>
                  </a:txBody>
                  <a:tcPr marL="58060" marR="82943" marT="16589" marB="124414"/>
                </a:tc>
                <a:tc>
                  <a:txBody>
                    <a:bodyPr/>
                    <a:lstStyle/>
                    <a:p>
                      <a:pPr algn="ctr"/>
                      <a:r>
                        <a:rPr lang="en-US" sz="1100" cap="none" spc="0" dirty="0">
                          <a:solidFill>
                            <a:schemeClr val="tx1"/>
                          </a:solidFill>
                        </a:rPr>
                        <a:t>-1</a:t>
                      </a:r>
                    </a:p>
                  </a:txBody>
                  <a:tcPr marL="58060" marR="82943" marT="16589" marB="124414"/>
                </a:tc>
                <a:extLst>
                  <a:ext uri="{0D108BD9-81ED-4DB2-BD59-A6C34878D82A}">
                    <a16:rowId xmlns:a16="http://schemas.microsoft.com/office/drawing/2014/main" val="2750776064"/>
                  </a:ext>
                </a:extLst>
              </a:tr>
              <a:tr h="310879">
                <a:tc>
                  <a:txBody>
                    <a:bodyPr/>
                    <a:lstStyle/>
                    <a:p>
                      <a:pPr algn="ctr"/>
                      <a:r>
                        <a:rPr lang="en-US" sz="1100" cap="none" spc="0">
                          <a:solidFill>
                            <a:schemeClr val="tx1"/>
                          </a:solidFill>
                        </a:rPr>
                        <a:t>High</a:t>
                      </a:r>
                    </a:p>
                  </a:txBody>
                  <a:tcPr marL="58060" marR="82943" marT="16589" marB="124414"/>
                </a:tc>
                <a:tc>
                  <a:txBody>
                    <a:bodyPr/>
                    <a:lstStyle/>
                    <a:p>
                      <a:pPr algn="ctr"/>
                      <a:r>
                        <a:rPr lang="en-US" sz="1100" cap="none" spc="0" dirty="0">
                          <a:solidFill>
                            <a:schemeClr val="tx1"/>
                          </a:solidFill>
                        </a:rPr>
                        <a:t>easy</a:t>
                      </a:r>
                    </a:p>
                  </a:txBody>
                  <a:tcPr marL="58060" marR="82943" marT="16589" marB="124414"/>
                </a:tc>
                <a:tc>
                  <a:txBody>
                    <a:bodyPr/>
                    <a:lstStyle/>
                    <a:p>
                      <a:pPr algn="ctr"/>
                      <a:r>
                        <a:rPr lang="en-US" sz="1100" cap="none" spc="0">
                          <a:solidFill>
                            <a:schemeClr val="tx1"/>
                          </a:solidFill>
                        </a:rPr>
                        <a:t>1</a:t>
                      </a:r>
                    </a:p>
                  </a:txBody>
                  <a:tcPr marL="58060" marR="82943" marT="16589" marB="124414"/>
                </a:tc>
                <a:tc>
                  <a:txBody>
                    <a:bodyPr/>
                    <a:lstStyle/>
                    <a:p>
                      <a:pPr algn="ctr"/>
                      <a:r>
                        <a:rPr lang="en-US" sz="1100" cap="none" spc="0" dirty="0">
                          <a:solidFill>
                            <a:schemeClr val="tx1"/>
                          </a:solidFill>
                        </a:rPr>
                        <a:t>-1</a:t>
                      </a:r>
                    </a:p>
                  </a:txBody>
                  <a:tcPr marL="58060" marR="82943" marT="16589" marB="124414"/>
                </a:tc>
                <a:extLst>
                  <a:ext uri="{0D108BD9-81ED-4DB2-BD59-A6C34878D82A}">
                    <a16:rowId xmlns:a16="http://schemas.microsoft.com/office/drawing/2014/main" val="3491496674"/>
                  </a:ext>
                </a:extLst>
              </a:tr>
              <a:tr h="310879">
                <a:tc>
                  <a:txBody>
                    <a:bodyPr/>
                    <a:lstStyle/>
                    <a:p>
                      <a:pPr algn="ctr"/>
                      <a:r>
                        <a:rPr lang="en-US" sz="1100" cap="none" spc="0">
                          <a:solidFill>
                            <a:schemeClr val="tx1"/>
                          </a:solidFill>
                        </a:rPr>
                        <a:t>High</a:t>
                      </a:r>
                    </a:p>
                  </a:txBody>
                  <a:tcPr marL="58060" marR="82943" marT="16589" marB="124414"/>
                </a:tc>
                <a:tc>
                  <a:txBody>
                    <a:bodyPr/>
                    <a:lstStyle/>
                    <a:p>
                      <a:pPr algn="ctr"/>
                      <a:r>
                        <a:rPr lang="en-US" sz="1100" cap="none" spc="0" dirty="0">
                          <a:solidFill>
                            <a:schemeClr val="tx1"/>
                          </a:solidFill>
                        </a:rPr>
                        <a:t>hard</a:t>
                      </a:r>
                    </a:p>
                  </a:txBody>
                  <a:tcPr marL="58060" marR="82943" marT="16589" marB="124414"/>
                </a:tc>
                <a:tc>
                  <a:txBody>
                    <a:bodyPr/>
                    <a:lstStyle/>
                    <a:p>
                      <a:pPr algn="ctr"/>
                      <a:r>
                        <a:rPr lang="en-US" sz="1100" cap="none" spc="0" dirty="0">
                          <a:solidFill>
                            <a:schemeClr val="tx1"/>
                          </a:solidFill>
                        </a:rPr>
                        <a:t>1</a:t>
                      </a:r>
                    </a:p>
                  </a:txBody>
                  <a:tcPr marL="58060" marR="82943" marT="16589" marB="124414"/>
                </a:tc>
                <a:tc>
                  <a:txBody>
                    <a:bodyPr/>
                    <a:lstStyle/>
                    <a:p>
                      <a:pPr algn="ctr"/>
                      <a:r>
                        <a:rPr lang="en-US" sz="1100" cap="none" spc="0">
                          <a:solidFill>
                            <a:schemeClr val="tx1"/>
                          </a:solidFill>
                        </a:rPr>
                        <a:t>1</a:t>
                      </a:r>
                    </a:p>
                  </a:txBody>
                  <a:tcPr marL="58060" marR="82943" marT="16589" marB="124414"/>
                </a:tc>
                <a:extLst>
                  <a:ext uri="{0D108BD9-81ED-4DB2-BD59-A6C34878D82A}">
                    <a16:rowId xmlns:a16="http://schemas.microsoft.com/office/drawing/2014/main" val="1478186080"/>
                  </a:ext>
                </a:extLst>
              </a:tr>
              <a:tr h="310879">
                <a:tc>
                  <a:txBody>
                    <a:bodyPr/>
                    <a:lstStyle/>
                    <a:p>
                      <a:pPr algn="ctr"/>
                      <a:r>
                        <a:rPr lang="en-US" sz="1100" cap="none" spc="0">
                          <a:solidFill>
                            <a:schemeClr val="tx1"/>
                          </a:solidFill>
                        </a:rPr>
                        <a:t>Low</a:t>
                      </a:r>
                    </a:p>
                  </a:txBody>
                  <a:tcPr marL="58060" marR="82943" marT="16589" marB="124414"/>
                </a:tc>
                <a:tc>
                  <a:txBody>
                    <a:bodyPr/>
                    <a:lstStyle/>
                    <a:p>
                      <a:pPr algn="ctr"/>
                      <a:r>
                        <a:rPr lang="en-US" sz="1100" cap="none" spc="0" dirty="0">
                          <a:solidFill>
                            <a:schemeClr val="tx1"/>
                          </a:solidFill>
                        </a:rPr>
                        <a:t>hard</a:t>
                      </a:r>
                    </a:p>
                  </a:txBody>
                  <a:tcPr marL="58060" marR="82943" marT="16589" marB="124414"/>
                </a:tc>
                <a:tc>
                  <a:txBody>
                    <a:bodyPr/>
                    <a:lstStyle/>
                    <a:p>
                      <a:pPr algn="ctr"/>
                      <a:r>
                        <a:rPr lang="en-US" sz="1100" cap="none" spc="0" dirty="0">
                          <a:solidFill>
                            <a:schemeClr val="tx1"/>
                          </a:solidFill>
                        </a:rPr>
                        <a:t>-1</a:t>
                      </a:r>
                    </a:p>
                  </a:txBody>
                  <a:tcPr marL="58060" marR="82943" marT="16589" marB="124414"/>
                </a:tc>
                <a:tc>
                  <a:txBody>
                    <a:bodyPr/>
                    <a:lstStyle/>
                    <a:p>
                      <a:pPr algn="ctr"/>
                      <a:r>
                        <a:rPr lang="en-US" sz="1100" cap="none" spc="0" dirty="0">
                          <a:solidFill>
                            <a:schemeClr val="tx1"/>
                          </a:solidFill>
                        </a:rPr>
                        <a:t>1</a:t>
                      </a:r>
                    </a:p>
                  </a:txBody>
                  <a:tcPr marL="58060" marR="82943" marT="16589" marB="124414"/>
                </a:tc>
                <a:extLst>
                  <a:ext uri="{0D108BD9-81ED-4DB2-BD59-A6C34878D82A}">
                    <a16:rowId xmlns:a16="http://schemas.microsoft.com/office/drawing/2014/main" val="2913017418"/>
                  </a:ext>
                </a:extLst>
              </a:tr>
              <a:tr h="310879">
                <a:tc>
                  <a:txBody>
                    <a:bodyPr/>
                    <a:lstStyle/>
                    <a:p>
                      <a:pPr algn="ctr"/>
                      <a:r>
                        <a:rPr lang="en-US" sz="1100" cap="none" spc="0">
                          <a:solidFill>
                            <a:schemeClr val="tx1"/>
                          </a:solidFill>
                        </a:rPr>
                        <a:t>High</a:t>
                      </a:r>
                    </a:p>
                  </a:txBody>
                  <a:tcPr marL="58060" marR="82943" marT="16589" marB="124414"/>
                </a:tc>
                <a:tc>
                  <a:txBody>
                    <a:bodyPr/>
                    <a:lstStyle/>
                    <a:p>
                      <a:pPr algn="ctr"/>
                      <a:r>
                        <a:rPr lang="en-US" sz="1100" cap="none" spc="0" dirty="0">
                          <a:solidFill>
                            <a:schemeClr val="tx1"/>
                          </a:solidFill>
                        </a:rPr>
                        <a:t>hard</a:t>
                      </a:r>
                    </a:p>
                  </a:txBody>
                  <a:tcPr marL="58060" marR="82943" marT="16589" marB="124414"/>
                </a:tc>
                <a:tc>
                  <a:txBody>
                    <a:bodyPr/>
                    <a:lstStyle/>
                    <a:p>
                      <a:pPr algn="ctr"/>
                      <a:r>
                        <a:rPr lang="en-US" sz="1100" cap="none" spc="0" dirty="0">
                          <a:solidFill>
                            <a:schemeClr val="tx1"/>
                          </a:solidFill>
                        </a:rPr>
                        <a:t>1</a:t>
                      </a:r>
                    </a:p>
                  </a:txBody>
                  <a:tcPr marL="58060" marR="82943" marT="16589" marB="124414"/>
                </a:tc>
                <a:tc>
                  <a:txBody>
                    <a:bodyPr/>
                    <a:lstStyle/>
                    <a:p>
                      <a:pPr algn="ctr"/>
                      <a:r>
                        <a:rPr lang="en-US" sz="1100" cap="none" spc="0" dirty="0">
                          <a:solidFill>
                            <a:schemeClr val="tx1"/>
                          </a:solidFill>
                        </a:rPr>
                        <a:t>1</a:t>
                      </a:r>
                    </a:p>
                  </a:txBody>
                  <a:tcPr marL="58060" marR="82943" marT="16589" marB="124414"/>
                </a:tc>
                <a:extLst>
                  <a:ext uri="{0D108BD9-81ED-4DB2-BD59-A6C34878D82A}">
                    <a16:rowId xmlns:a16="http://schemas.microsoft.com/office/drawing/2014/main" val="393965285"/>
                  </a:ext>
                </a:extLst>
              </a:tr>
            </a:tbl>
          </a:graphicData>
        </a:graphic>
      </p:graphicFrame>
    </p:spTree>
    <p:extLst>
      <p:ext uri="{BB962C8B-B14F-4D97-AF65-F5344CB8AC3E}">
        <p14:creationId xmlns:p14="http://schemas.microsoft.com/office/powerpoint/2010/main" val="22782202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6ADDD-FCA9-0645-B35B-41DC491179B0}"/>
              </a:ext>
            </a:extLst>
          </p:cNvPr>
          <p:cNvSpPr>
            <a:spLocks noGrp="1"/>
          </p:cNvSpPr>
          <p:nvPr>
            <p:ph type="title"/>
          </p:nvPr>
        </p:nvSpPr>
        <p:spPr/>
        <p:txBody>
          <a:bodyPr/>
          <a:lstStyle/>
          <a:p>
            <a:r>
              <a:rPr lang="en-US" dirty="0"/>
              <a:t>Correlation is NOT CAUSATION!</a:t>
            </a:r>
          </a:p>
        </p:txBody>
      </p:sp>
      <p:pic>
        <p:nvPicPr>
          <p:cNvPr id="5" name="Content Placeholder 4" descr="Chart, line chart&#10;&#10;Description automatically generated">
            <a:extLst>
              <a:ext uri="{FF2B5EF4-FFF2-40B4-BE49-F238E27FC236}">
                <a16:creationId xmlns:a16="http://schemas.microsoft.com/office/drawing/2014/main" id="{4C078FD0-8D71-C240-91B2-F563268FA04E}"/>
              </a:ext>
            </a:extLst>
          </p:cNvPr>
          <p:cNvPicPr>
            <a:picLocks noGrp="1" noChangeAspect="1"/>
          </p:cNvPicPr>
          <p:nvPr>
            <p:ph idx="1"/>
          </p:nvPr>
        </p:nvPicPr>
        <p:blipFill>
          <a:blip r:embed="rId2"/>
          <a:stretch>
            <a:fillRect/>
          </a:stretch>
        </p:blipFill>
        <p:spPr>
          <a:xfrm>
            <a:off x="1732242" y="1708150"/>
            <a:ext cx="9439034" cy="4227901"/>
          </a:xfrm>
        </p:spPr>
      </p:pic>
    </p:spTree>
    <p:extLst>
      <p:ext uri="{BB962C8B-B14F-4D97-AF65-F5344CB8AC3E}">
        <p14:creationId xmlns:p14="http://schemas.microsoft.com/office/powerpoint/2010/main" val="191791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75C61-1122-0D44-B48D-BAC2187FAE65}"/>
              </a:ext>
            </a:extLst>
          </p:cNvPr>
          <p:cNvSpPr>
            <a:spLocks noGrp="1"/>
          </p:cNvSpPr>
          <p:nvPr>
            <p:ph type="title"/>
          </p:nvPr>
        </p:nvSpPr>
        <p:spPr/>
        <p:txBody>
          <a:bodyPr/>
          <a:lstStyle/>
          <a:p>
            <a:r>
              <a:rPr lang="en-US" dirty="0"/>
              <a:t>Plan for the Day</a:t>
            </a:r>
          </a:p>
        </p:txBody>
      </p:sp>
      <p:sp>
        <p:nvSpPr>
          <p:cNvPr id="3" name="Content Placeholder 2">
            <a:extLst>
              <a:ext uri="{FF2B5EF4-FFF2-40B4-BE49-F238E27FC236}">
                <a16:creationId xmlns:a16="http://schemas.microsoft.com/office/drawing/2014/main" id="{D3881D51-6E89-5042-95EB-44CDB2B1F775}"/>
              </a:ext>
            </a:extLst>
          </p:cNvPr>
          <p:cNvSpPr>
            <a:spLocks noGrp="1"/>
          </p:cNvSpPr>
          <p:nvPr>
            <p:ph idx="1"/>
          </p:nvPr>
        </p:nvSpPr>
        <p:spPr/>
        <p:txBody>
          <a:bodyPr>
            <a:normAutofit/>
          </a:bodyPr>
          <a:lstStyle/>
          <a:p>
            <a:r>
              <a:rPr lang="en-US" u="sng" dirty="0"/>
              <a:t>5:00pm—5:20pm</a:t>
            </a:r>
            <a:r>
              <a:rPr lang="en-US" dirty="0"/>
              <a:t>: Brief review of the main statistical concepts with fun theoretical examples!</a:t>
            </a:r>
          </a:p>
          <a:p>
            <a:r>
              <a:rPr lang="en-US" u="sng" dirty="0"/>
              <a:t>5:20-5:40pm</a:t>
            </a:r>
            <a:r>
              <a:rPr lang="en-US" dirty="0"/>
              <a:t>: Brief review of statistical tests with code in R (t-tests, CI, ANOVA, regressions)</a:t>
            </a:r>
          </a:p>
          <a:p>
            <a:r>
              <a:rPr lang="en-US" u="sng" dirty="0"/>
              <a:t>5:40-6:00pm: </a:t>
            </a:r>
            <a:r>
              <a:rPr lang="en-US" dirty="0">
                <a:sym typeface="Wingdings" pitchFamily="2" charset="2"/>
              </a:rPr>
              <a:t>Where Jason and Alex go through a simple and clear example to make sure that everyone is fully comfortable with running stats in R </a:t>
            </a:r>
            <a:endParaRPr lang="en-US" u="sng" dirty="0"/>
          </a:p>
          <a:p>
            <a:r>
              <a:rPr lang="en-US" u="sng" dirty="0"/>
              <a:t>6:00pm-7:00pm</a:t>
            </a:r>
            <a:r>
              <a:rPr lang="en-US" dirty="0"/>
              <a:t>: Q and A</a:t>
            </a:r>
            <a:r>
              <a:rPr lang="en-US" dirty="0">
                <a:sym typeface="Wingdings" pitchFamily="2" charset="2"/>
              </a:rPr>
              <a:t>!!!</a:t>
            </a:r>
          </a:p>
          <a:p>
            <a:pPr marL="457200" indent="-457200">
              <a:buFont typeface="Arial" panose="020B0604020202020204" pitchFamily="34" charset="0"/>
              <a:buChar char="•"/>
            </a:pPr>
            <a:r>
              <a:rPr lang="en-US" dirty="0">
                <a:sym typeface="Wingdings" pitchFamily="2" charset="2"/>
              </a:rPr>
              <a:t>Where Jason and Alex are here to answer any of your questions!</a:t>
            </a:r>
            <a:endParaRPr lang="en-US" dirty="0"/>
          </a:p>
          <a:p>
            <a:endParaRPr lang="en-US" dirty="0"/>
          </a:p>
        </p:txBody>
      </p:sp>
    </p:spTree>
    <p:extLst>
      <p:ext uri="{BB962C8B-B14F-4D97-AF65-F5344CB8AC3E}">
        <p14:creationId xmlns:p14="http://schemas.microsoft.com/office/powerpoint/2010/main" val="23000342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4770C-9FD5-0E41-AF57-9371EC68D13B}"/>
              </a:ext>
            </a:extLst>
          </p:cNvPr>
          <p:cNvSpPr>
            <a:spLocks noGrp="1"/>
          </p:cNvSpPr>
          <p:nvPr>
            <p:ph type="title"/>
          </p:nvPr>
        </p:nvSpPr>
        <p:spPr/>
        <p:txBody>
          <a:bodyPr/>
          <a:lstStyle/>
          <a:p>
            <a:r>
              <a:rPr lang="en-US"/>
              <a:t>Logistic Regression</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982189D-A929-464C-8898-6E3B1A0600A3}"/>
                  </a:ext>
                </a:extLst>
              </p:cNvPr>
              <p:cNvSpPr>
                <a:spLocks noGrp="1"/>
              </p:cNvSpPr>
              <p:nvPr>
                <p:ph idx="1"/>
              </p:nvPr>
            </p:nvSpPr>
            <p:spPr>
              <a:xfrm>
                <a:off x="1020726" y="1672683"/>
                <a:ext cx="7922552" cy="4627108"/>
              </a:xfrm>
            </p:spPr>
            <p:txBody>
              <a:bodyPr>
                <a:normAutofit fontScale="70000" lnSpcReduction="20000"/>
              </a:bodyPr>
              <a:lstStyle/>
              <a:p>
                <a:r>
                  <a:rPr lang="en-US" dirty="0"/>
                  <a:t>Used when the outcome variables are binary</a:t>
                </a:r>
              </a:p>
              <a:p>
                <a:r>
                  <a:rPr lang="en-US" dirty="0"/>
                  <a:t>Logistic regression run on the odds </a:t>
                </a:r>
                <a14:m>
                  <m:oMath xmlns:m="http://schemas.openxmlformats.org/officeDocument/2006/math">
                    <m:f>
                      <m:fPr>
                        <m:ctrlPr>
                          <a:rPr lang="en-CA" i="1">
                            <a:latin typeface="Cambria Math" panose="02040503050406030204" pitchFamily="18" charset="0"/>
                          </a:rPr>
                        </m:ctrlPr>
                      </m:fPr>
                      <m:num>
                        <m:r>
                          <a:rPr lang="en-US" i="1">
                            <a:latin typeface="Cambria Math" panose="02040503050406030204" pitchFamily="18" charset="0"/>
                          </a:rPr>
                          <m:t>𝑝</m:t>
                        </m:r>
                      </m:num>
                      <m:den>
                        <m:r>
                          <a:rPr lang="en-US" i="1">
                            <a:latin typeface="Cambria Math" panose="02040503050406030204" pitchFamily="18" charset="0"/>
                          </a:rPr>
                          <m:t>1−</m:t>
                        </m:r>
                        <m:r>
                          <a:rPr lang="en-US" i="1">
                            <a:latin typeface="Cambria Math" panose="02040503050406030204" pitchFamily="18" charset="0"/>
                          </a:rPr>
                          <m:t>𝑝</m:t>
                        </m:r>
                      </m:den>
                    </m:f>
                  </m:oMath>
                </a14:m>
                <a:r>
                  <a:rPr lang="en-US" dirty="0"/>
                  <a:t> </a:t>
                </a:r>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𝑙𝑜𝑔</m:t>
                        </m:r>
                      </m:e>
                      <m:sub>
                        <m:r>
                          <a:rPr lang="en-US" i="1">
                            <a:latin typeface="Cambria Math" panose="02040503050406030204" pitchFamily="18" charset="0"/>
                          </a:rPr>
                          <m:t>𝑒</m:t>
                        </m:r>
                      </m:sub>
                    </m:sSub>
                    <m:d>
                      <m:dPr>
                        <m:ctrlPr>
                          <a:rPr lang="en-US" b="1" i="1" smtClean="0">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𝑝</m:t>
                            </m:r>
                          </m:num>
                          <m:den>
                            <m:r>
                              <a:rPr lang="en-US" i="1">
                                <a:latin typeface="Cambria Math" panose="02040503050406030204" pitchFamily="18" charset="0"/>
                              </a:rPr>
                              <m:t>1−</m:t>
                            </m:r>
                            <m:r>
                              <a:rPr lang="en-US" i="1">
                                <a:latin typeface="Cambria Math" panose="02040503050406030204" pitchFamily="18" charset="0"/>
                              </a:rPr>
                              <m:t>𝑝</m:t>
                            </m:r>
                          </m:den>
                        </m:f>
                      </m:e>
                    </m:d>
                    <m:r>
                      <a:rPr lang="en-US" i="1">
                        <a:latin typeface="Cambria Math" panose="02040503050406030204" pitchFamily="18" charset="0"/>
                      </a:rPr>
                      <m:t>=</m:t>
                    </m:r>
                    <m:r>
                      <a:rPr lang="en-US" b="1" i="1" smtClean="0">
                        <a:latin typeface="Cambria Math" panose="02040503050406030204" pitchFamily="18" charset="0"/>
                      </a:rPr>
                      <m:t>𝒚</m:t>
                    </m:r>
                    <m:r>
                      <a:rPr lang="en-US" b="1"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0</m:t>
                        </m:r>
                        <m:r>
                          <a:rPr lang="en-US" i="1">
                            <a:latin typeface="Cambria Math" panose="02040503050406030204" pitchFamily="18" charset="0"/>
                          </a:rPr>
                          <m:t>𝑗</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𝛽</m:t>
                        </m:r>
                      </m:e>
                      <m:sub>
                        <m:r>
                          <a:rPr lang="en-US" i="1">
                            <a:latin typeface="Cambria Math" panose="02040503050406030204" pitchFamily="18" charset="0"/>
                          </a:rPr>
                          <m:t>1</m:t>
                        </m:r>
                        <m:r>
                          <a:rPr lang="en-US" i="1">
                            <a:latin typeface="Cambria Math" panose="02040503050406030204" pitchFamily="18" charset="0"/>
                          </a:rPr>
                          <m:t>𝑗</m:t>
                        </m:r>
                      </m:sub>
                    </m:sSub>
                    <m:r>
                      <a:rPr lang="en-US" i="1">
                        <a:latin typeface="Cambria Math" panose="02040503050406030204" pitchFamily="18" charset="0"/>
                      </a:rPr>
                      <m:t>∗</m:t>
                    </m:r>
                    <m:sSub>
                      <m:sSubPr>
                        <m:ctrlPr>
                          <a:rPr lang="en-CA" i="1">
                            <a:latin typeface="Cambria Math" panose="02040503050406030204" pitchFamily="18" charset="0"/>
                          </a:rPr>
                        </m:ctrlPr>
                      </m:sSubPr>
                      <m:e>
                        <m:r>
                          <a:rPr lang="en-US" i="1">
                            <a:latin typeface="Cambria Math" panose="02040503050406030204" pitchFamily="18" charset="0"/>
                          </a:rPr>
                          <m:t>𝑿</m:t>
                        </m:r>
                      </m:e>
                      <m:sub>
                        <m:r>
                          <a:rPr lang="en-US" b="1" i="1" smtClean="0">
                            <a:latin typeface="Cambria Math" panose="02040503050406030204" pitchFamily="18" charset="0"/>
                          </a:rPr>
                          <m:t>𝟏</m:t>
                        </m:r>
                      </m:sub>
                    </m:sSub>
                  </m:oMath>
                </a14:m>
                <a:r>
                  <a:rPr lang="en-US" dirty="0"/>
                  <a:t> </a:t>
                </a:r>
              </a:p>
              <a:p>
                <a:r>
                  <a:rPr lang="en-US" sz="3400" dirty="0"/>
                  <a:t>When x is 0, intercept = log of Odds of the event </a:t>
                </a:r>
              </a:p>
              <a:p>
                <a:pPr lvl="1">
                  <a:lnSpc>
                    <a:spcPct val="90000"/>
                  </a:lnSpc>
                  <a:buFont typeface="Wingdings" pitchFamily="2" charset="2"/>
                  <a:buChar char="Ø"/>
                </a:pPr>
                <a:r>
                  <a:rPr lang="en-US" dirty="0"/>
                  <a:t>an Odds of 1 (y is zero) means equally likely to happen or not happen</a:t>
                </a:r>
              </a:p>
              <a:p>
                <a:pPr lvl="1">
                  <a:lnSpc>
                    <a:spcPct val="90000"/>
                  </a:lnSpc>
                  <a:buFont typeface="Wingdings" pitchFamily="2" charset="2"/>
                  <a:buChar char="Ø"/>
                </a:pPr>
                <a:r>
                  <a:rPr lang="en-US" dirty="0"/>
                  <a:t>An Odds &lt; 1 (y is negative) means less likely to happen</a:t>
                </a:r>
              </a:p>
              <a:p>
                <a:pPr lvl="1">
                  <a:lnSpc>
                    <a:spcPct val="90000"/>
                  </a:lnSpc>
                  <a:buFont typeface="Wingdings" pitchFamily="2" charset="2"/>
                  <a:buChar char="Ø"/>
                </a:pPr>
                <a:r>
                  <a:rPr lang="en-US" dirty="0"/>
                  <a:t>An Odds &gt;1 (y is positive) means more likely to happen</a:t>
                </a:r>
              </a:p>
              <a:p>
                <a:pPr lvl="1">
                  <a:lnSpc>
                    <a:spcPct val="90000"/>
                  </a:lnSpc>
                  <a:buFont typeface="Wingdings" pitchFamily="2" charset="2"/>
                  <a:buChar char="Ø"/>
                </a:pPr>
                <a:endParaRPr lang="en-US" dirty="0"/>
              </a:p>
              <a:p>
                <a:pPr indent="-228600">
                  <a:lnSpc>
                    <a:spcPct val="90000"/>
                  </a:lnSpc>
                </a:pPr>
                <a:r>
                  <a:rPr lang="en-US" sz="3400" dirty="0"/>
                  <a:t>The slope (X) controls how </a:t>
                </a:r>
                <a:r>
                  <a:rPr lang="en-US" sz="3400" u="sng" dirty="0"/>
                  <a:t>steep the relationship is</a:t>
                </a:r>
              </a:p>
              <a:p>
                <a:pPr marL="228600" indent="-457200">
                  <a:lnSpc>
                    <a:spcPct val="90000"/>
                  </a:lnSpc>
                  <a:buFont typeface="Wingdings" pitchFamily="2" charset="2"/>
                  <a:buChar char="Ø"/>
                </a:pPr>
                <a:r>
                  <a:rPr lang="en-US" sz="3100" dirty="0"/>
                  <a:t>If the Slope is small </a:t>
                </a:r>
                <a:r>
                  <a:rPr lang="en-US" sz="3100" dirty="0">
                    <a:sym typeface="Wingdings" pitchFamily="2" charset="2"/>
                  </a:rPr>
                  <a:t> the relationship between x &amp; y is noisy</a:t>
                </a:r>
              </a:p>
              <a:p>
                <a:pPr marL="228600" indent="-457200">
                  <a:lnSpc>
                    <a:spcPct val="90000"/>
                  </a:lnSpc>
                  <a:buFont typeface="Wingdings" pitchFamily="2" charset="2"/>
                  <a:buChar char="Ø"/>
                </a:pPr>
                <a:r>
                  <a:rPr lang="en-US" sz="3100" dirty="0"/>
                  <a:t>If the Slope is negative </a:t>
                </a:r>
                <a:r>
                  <a:rPr lang="en-US" sz="3100" dirty="0">
                    <a:sym typeface="Wingdings" pitchFamily="2" charset="2"/>
                  </a:rPr>
                  <a:t> small values of X are more likely</a:t>
                </a:r>
              </a:p>
              <a:p>
                <a:pPr marL="228600" indent="-457200">
                  <a:lnSpc>
                    <a:spcPct val="90000"/>
                  </a:lnSpc>
                  <a:buFont typeface="Wingdings" pitchFamily="2" charset="2"/>
                  <a:buChar char="Ø"/>
                </a:pPr>
                <a:r>
                  <a:rPr lang="en-US" sz="3100" dirty="0">
                    <a:sym typeface="Wingdings" pitchFamily="2" charset="2"/>
                  </a:rPr>
                  <a:t>If the Slope is positive  large values of X are more likely</a:t>
                </a:r>
                <a:endParaRPr lang="en-US" sz="3100" dirty="0"/>
              </a:p>
              <a:p>
                <a:pPr marL="457200" indent="-457200">
                  <a:buFont typeface="Wingdings" pitchFamily="2" charset="2"/>
                  <a:buChar char="Ø"/>
                </a:pPr>
                <a:endParaRPr lang="en-US" dirty="0"/>
              </a:p>
              <a:p>
                <a:endParaRPr lang="en-US" dirty="0"/>
              </a:p>
              <a:p>
                <a:endParaRPr lang="en-US" dirty="0"/>
              </a:p>
              <a:p>
                <a:endParaRPr lang="en-US" dirty="0"/>
              </a:p>
              <a:p>
                <a:endParaRPr lang="en-US" dirty="0"/>
              </a:p>
            </p:txBody>
          </p:sp>
        </mc:Choice>
        <mc:Fallback xmlns="">
          <p:sp>
            <p:nvSpPr>
              <p:cNvPr id="3" name="Content Placeholder 2">
                <a:extLst>
                  <a:ext uri="{FF2B5EF4-FFF2-40B4-BE49-F238E27FC236}">
                    <a16:creationId xmlns:a16="http://schemas.microsoft.com/office/drawing/2014/main" id="{B982189D-A929-464C-8898-6E3B1A0600A3}"/>
                  </a:ext>
                </a:extLst>
              </p:cNvPr>
              <p:cNvSpPr>
                <a:spLocks noGrp="1" noRot="1" noChangeAspect="1" noMove="1" noResize="1" noEditPoints="1" noAdjustHandles="1" noChangeArrowheads="1" noChangeShapeType="1" noTextEdit="1"/>
              </p:cNvSpPr>
              <p:nvPr>
                <p:ph idx="1"/>
              </p:nvPr>
            </p:nvSpPr>
            <p:spPr>
              <a:xfrm>
                <a:off x="1020726" y="1672683"/>
                <a:ext cx="7922552" cy="4627108"/>
              </a:xfrm>
              <a:blipFill>
                <a:blip r:embed="rId2"/>
                <a:stretch>
                  <a:fillRect l="-1280" t="-2192"/>
                </a:stretch>
              </a:blipFill>
            </p:spPr>
            <p:txBody>
              <a:bodyPr/>
              <a:lstStyle/>
              <a:p>
                <a:r>
                  <a:rPr lang="en-US">
                    <a:noFill/>
                  </a:rPr>
                  <a:t> </a:t>
                </a:r>
              </a:p>
            </p:txBody>
          </p:sp>
        </mc:Fallback>
      </mc:AlternateContent>
      <p:pic>
        <p:nvPicPr>
          <p:cNvPr id="5" name="Picture 4" descr="Chart&#10;&#10;Description automatically generated">
            <a:extLst>
              <a:ext uri="{FF2B5EF4-FFF2-40B4-BE49-F238E27FC236}">
                <a16:creationId xmlns:a16="http://schemas.microsoft.com/office/drawing/2014/main" id="{BFA2A97D-3BE3-404E-87DE-468297157FD1}"/>
              </a:ext>
            </a:extLst>
          </p:cNvPr>
          <p:cNvPicPr>
            <a:picLocks noChangeAspect="1"/>
          </p:cNvPicPr>
          <p:nvPr/>
        </p:nvPicPr>
        <p:blipFill rotWithShape="1">
          <a:blip r:embed="rId3"/>
          <a:srcRect r="51198"/>
          <a:stretch/>
        </p:blipFill>
        <p:spPr>
          <a:xfrm>
            <a:off x="8664498" y="388280"/>
            <a:ext cx="3178098" cy="2886968"/>
          </a:xfrm>
          <a:prstGeom prst="rect">
            <a:avLst/>
          </a:prstGeom>
        </p:spPr>
      </p:pic>
      <p:pic>
        <p:nvPicPr>
          <p:cNvPr id="9" name="Picture 8" descr="Chart&#10;&#10;Description automatically generated">
            <a:extLst>
              <a:ext uri="{FF2B5EF4-FFF2-40B4-BE49-F238E27FC236}">
                <a16:creationId xmlns:a16="http://schemas.microsoft.com/office/drawing/2014/main" id="{FECDFD31-BFD2-8247-A454-EAD7BE7CD673}"/>
              </a:ext>
            </a:extLst>
          </p:cNvPr>
          <p:cNvPicPr>
            <a:picLocks noChangeAspect="1"/>
          </p:cNvPicPr>
          <p:nvPr/>
        </p:nvPicPr>
        <p:blipFill rotWithShape="1">
          <a:blip r:embed="rId3"/>
          <a:srcRect l="50842" t="2998" r="-43" b="-2998"/>
          <a:stretch/>
        </p:blipFill>
        <p:spPr>
          <a:xfrm>
            <a:off x="8664498" y="3344035"/>
            <a:ext cx="3204116" cy="2886968"/>
          </a:xfrm>
          <a:prstGeom prst="rect">
            <a:avLst/>
          </a:prstGeom>
        </p:spPr>
      </p:pic>
    </p:spTree>
    <p:extLst>
      <p:ext uri="{BB962C8B-B14F-4D97-AF65-F5344CB8AC3E}">
        <p14:creationId xmlns:p14="http://schemas.microsoft.com/office/powerpoint/2010/main" val="4620080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2A96188-384C-4341-9EEB-967A9341C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282C73-DB40-B44A-99E4-1C592A79D6D8}"/>
              </a:ext>
            </a:extLst>
          </p:cNvPr>
          <p:cNvSpPr>
            <a:spLocks noGrp="1"/>
          </p:cNvSpPr>
          <p:nvPr>
            <p:ph type="title"/>
          </p:nvPr>
        </p:nvSpPr>
        <p:spPr>
          <a:xfrm>
            <a:off x="700148" y="4662010"/>
            <a:ext cx="5952442" cy="1693899"/>
          </a:xfrm>
        </p:spPr>
        <p:txBody>
          <a:bodyPr>
            <a:normAutofit/>
          </a:bodyPr>
          <a:lstStyle/>
          <a:p>
            <a:pPr algn="ctr"/>
            <a:r>
              <a:rPr lang="en-US" dirty="0"/>
              <a:t>Hierarchical Modeling</a:t>
            </a:r>
          </a:p>
        </p:txBody>
      </p:sp>
      <p:sp>
        <p:nvSpPr>
          <p:cNvPr id="12" name="Freeform: Shape 11">
            <a:extLst>
              <a:ext uri="{FF2B5EF4-FFF2-40B4-BE49-F238E27FC236}">
                <a16:creationId xmlns:a16="http://schemas.microsoft.com/office/drawing/2014/main" id="{C535A640-1948-4AFD-A0B7-19AFDA955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2728" y="698785"/>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solidFill>
            <a:schemeClr val="bg1"/>
          </a:solidFill>
          <a:ln w="19050" cap="flat">
            <a:noFill/>
            <a:prstDash val="solid"/>
            <a:miter/>
          </a:ln>
        </p:spPr>
        <p:txBody>
          <a:bodyPr wrap="square" rtlCol="0" anchor="ctr">
            <a:noAutofit/>
          </a:bodyPr>
          <a:lstStyle/>
          <a:p>
            <a:endParaRPr lang="en-US"/>
          </a:p>
        </p:txBody>
      </p:sp>
      <p:sp>
        <p:nvSpPr>
          <p:cNvPr id="14" name="Freeform: Shape 13">
            <a:extLst>
              <a:ext uri="{FF2B5EF4-FFF2-40B4-BE49-F238E27FC236}">
                <a16:creationId xmlns:a16="http://schemas.microsoft.com/office/drawing/2014/main" id="{8937C130-01E6-4BEB-89A6-F15DD7EE9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957" y="751140"/>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noFill/>
          <a:ln w="19050" cap="flat">
            <a:solidFill>
              <a:schemeClr val="tx1"/>
            </a:solidFill>
            <a:prstDash val="solid"/>
            <a:miter/>
          </a:ln>
        </p:spPr>
        <p:txBody>
          <a:bodyPr wrap="square" rtlCol="0" anchor="ctr">
            <a:noAutofit/>
          </a:bodyPr>
          <a:lstStyle/>
          <a:p>
            <a:endParaRPr lang="en-US"/>
          </a:p>
        </p:txBody>
      </p:sp>
      <p:pic>
        <p:nvPicPr>
          <p:cNvPr id="5" name="Picture 4" descr="Diagram&#10;&#10;Description automatically generated">
            <a:extLst>
              <a:ext uri="{FF2B5EF4-FFF2-40B4-BE49-F238E27FC236}">
                <a16:creationId xmlns:a16="http://schemas.microsoft.com/office/drawing/2014/main" id="{228F8E03-BE67-7641-9D84-1CAF4AC5D9B3}"/>
              </a:ext>
            </a:extLst>
          </p:cNvPr>
          <p:cNvPicPr>
            <a:picLocks noChangeAspect="1"/>
          </p:cNvPicPr>
          <p:nvPr/>
        </p:nvPicPr>
        <p:blipFill>
          <a:blip r:embed="rId3"/>
          <a:stretch>
            <a:fillRect/>
          </a:stretch>
        </p:blipFill>
        <p:spPr>
          <a:xfrm>
            <a:off x="953743" y="914400"/>
            <a:ext cx="5451424" cy="3338996"/>
          </a:xfrm>
          <a:prstGeom prst="rect">
            <a:avLst/>
          </a:prstGeom>
        </p:spPr>
      </p:pic>
      <p:sp>
        <p:nvSpPr>
          <p:cNvPr id="3" name="Content Placeholder 2">
            <a:extLst>
              <a:ext uri="{FF2B5EF4-FFF2-40B4-BE49-F238E27FC236}">
                <a16:creationId xmlns:a16="http://schemas.microsoft.com/office/drawing/2014/main" id="{D6D99BC6-CDE7-6642-8910-923BA1002BD1}"/>
              </a:ext>
            </a:extLst>
          </p:cNvPr>
          <p:cNvSpPr>
            <a:spLocks noGrp="1"/>
          </p:cNvSpPr>
          <p:nvPr>
            <p:ph idx="1"/>
          </p:nvPr>
        </p:nvSpPr>
        <p:spPr>
          <a:xfrm>
            <a:off x="6593786" y="1025939"/>
            <a:ext cx="5574757" cy="5939591"/>
          </a:xfrm>
        </p:spPr>
        <p:txBody>
          <a:bodyPr anchor="ctr">
            <a:normAutofit fontScale="85000" lnSpcReduction="20000"/>
          </a:bodyPr>
          <a:lstStyle/>
          <a:p>
            <a:pPr marL="457200" indent="-457200">
              <a:lnSpc>
                <a:spcPct val="90000"/>
              </a:lnSpc>
              <a:buFont typeface="Arial" panose="020B0604020202020204" pitchFamily="34" charset="0"/>
              <a:buChar char="•"/>
            </a:pPr>
            <a:r>
              <a:rPr lang="en-US" sz="3000" dirty="0"/>
              <a:t>Used when your data has a defined pre-established structure (e.g., your variables are nested)</a:t>
            </a:r>
          </a:p>
          <a:p>
            <a:pPr marL="457200" indent="-457200">
              <a:lnSpc>
                <a:spcPct val="90000"/>
              </a:lnSpc>
              <a:buFont typeface="Arial" panose="020B0604020202020204" pitchFamily="34" charset="0"/>
              <a:buChar char="•"/>
            </a:pPr>
            <a:r>
              <a:rPr lang="en-US" sz="3000" dirty="0"/>
              <a:t>Predictors are NOT INDEPDENDENT for repeated measure designs where participants see multiple experimental conditions! </a:t>
            </a:r>
          </a:p>
          <a:p>
            <a:pPr marL="685800" lvl="1" indent="-457200">
              <a:lnSpc>
                <a:spcPct val="90000"/>
              </a:lnSpc>
              <a:buFont typeface="Wingdings" pitchFamily="2" charset="2"/>
              <a:buChar char="Ø"/>
            </a:pPr>
            <a:r>
              <a:rPr lang="en-US" sz="3000" dirty="0"/>
              <a:t>Considering the correlated structure of your observations to better deal with noise and lets you make better predictions/estimates of your effects</a:t>
            </a:r>
          </a:p>
          <a:p>
            <a:pPr marL="685800" lvl="1" indent="-457200">
              <a:lnSpc>
                <a:spcPct val="90000"/>
              </a:lnSpc>
              <a:buFont typeface="Wingdings" pitchFamily="2" charset="2"/>
              <a:buChar char="Ø"/>
            </a:pPr>
            <a:r>
              <a:rPr lang="en-US" sz="3000" dirty="0"/>
              <a:t>This is achieved by allowing intercepts or slopes to vary as a function of the levels/nests within your data</a:t>
            </a:r>
          </a:p>
          <a:p>
            <a:pPr marL="457200" indent="-457200">
              <a:lnSpc>
                <a:spcPct val="90000"/>
              </a:lnSpc>
              <a:buFont typeface="Arial" panose="020B0604020202020204" pitchFamily="34" charset="0"/>
              <a:buChar char="•"/>
            </a:pPr>
            <a:r>
              <a:rPr lang="en-US" sz="3000" dirty="0"/>
              <a:t>All models have both </a:t>
            </a:r>
            <a:r>
              <a:rPr lang="en-US" sz="3000" u="sng" dirty="0"/>
              <a:t>fixed and random </a:t>
            </a:r>
            <a:r>
              <a:rPr lang="en-US" sz="3000" dirty="0"/>
              <a:t>effects </a:t>
            </a:r>
          </a:p>
          <a:p>
            <a:pPr marL="457200" indent="-457200">
              <a:lnSpc>
                <a:spcPct val="90000"/>
              </a:lnSpc>
              <a:buFont typeface="Wingdings" pitchFamily="2" charset="2"/>
              <a:buChar char="Ø"/>
            </a:pPr>
            <a:r>
              <a:rPr lang="en-US" sz="3000" dirty="0"/>
              <a:t>Fixed effects — assume you have every desired level of variable (e.g., experimental condition) </a:t>
            </a:r>
          </a:p>
          <a:p>
            <a:pPr marL="685800" lvl="1" indent="-457200">
              <a:lnSpc>
                <a:spcPct val="90000"/>
              </a:lnSpc>
              <a:buFont typeface="Courier New" panose="02070309020205020404" pitchFamily="49" charset="0"/>
              <a:buChar char="o"/>
            </a:pPr>
            <a:r>
              <a:rPr lang="en-US" sz="3000" dirty="0"/>
              <a:t> WE MANIPULATE THESE</a:t>
            </a:r>
          </a:p>
          <a:p>
            <a:pPr marL="457200" indent="-457200">
              <a:lnSpc>
                <a:spcPct val="90000"/>
              </a:lnSpc>
              <a:buFont typeface="Wingdings" pitchFamily="2" charset="2"/>
              <a:buChar char="Ø"/>
            </a:pPr>
            <a:r>
              <a:rPr lang="en-US" sz="3000" dirty="0"/>
              <a:t>Random effects — assume you do not have every possible level you wish to test (e.g., participant) </a:t>
            </a:r>
          </a:p>
          <a:p>
            <a:pPr marL="685800" lvl="1" indent="-457200">
              <a:lnSpc>
                <a:spcPct val="90000"/>
              </a:lnSpc>
              <a:buFont typeface="Courier New" panose="02070309020205020404" pitchFamily="49" charset="0"/>
              <a:buChar char="o"/>
            </a:pPr>
            <a:r>
              <a:rPr lang="en-US" sz="3000" dirty="0"/>
              <a:t>SOURCES OF VARIATION that we DON’T WANT (ERROR)</a:t>
            </a:r>
          </a:p>
          <a:p>
            <a:pPr>
              <a:lnSpc>
                <a:spcPct val="90000"/>
              </a:lnSpc>
            </a:pPr>
            <a:endParaRPr lang="en-US" sz="1000" dirty="0"/>
          </a:p>
          <a:p>
            <a:pPr marL="457200" indent="-457200">
              <a:lnSpc>
                <a:spcPct val="90000"/>
              </a:lnSpc>
              <a:buFont typeface="Arial" panose="020B0604020202020204" pitchFamily="34" charset="0"/>
              <a:buChar char="•"/>
            </a:pPr>
            <a:endParaRPr lang="en-US" sz="1000" dirty="0"/>
          </a:p>
          <a:p>
            <a:pPr algn="ctr">
              <a:lnSpc>
                <a:spcPct val="90000"/>
              </a:lnSpc>
            </a:pPr>
            <a:endParaRPr lang="en-US" sz="1000" dirty="0"/>
          </a:p>
          <a:p>
            <a:pPr algn="ctr">
              <a:lnSpc>
                <a:spcPct val="90000"/>
              </a:lnSpc>
            </a:pPr>
            <a:endParaRPr lang="en-US" sz="1000" dirty="0"/>
          </a:p>
        </p:txBody>
      </p:sp>
    </p:spTree>
    <p:extLst>
      <p:ext uri="{BB962C8B-B14F-4D97-AF65-F5344CB8AC3E}">
        <p14:creationId xmlns:p14="http://schemas.microsoft.com/office/powerpoint/2010/main" val="42044428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BC6DD-33DC-584B-BB29-F73A61132FB8}"/>
              </a:ext>
            </a:extLst>
          </p:cNvPr>
          <p:cNvSpPr>
            <a:spLocks noGrp="1"/>
          </p:cNvSpPr>
          <p:nvPr>
            <p:ph type="title"/>
          </p:nvPr>
        </p:nvSpPr>
        <p:spPr/>
        <p:txBody>
          <a:bodyPr/>
          <a:lstStyle/>
          <a:p>
            <a:r>
              <a:rPr lang="en-US" dirty="0"/>
              <a:t>How to fit a model</a:t>
            </a:r>
          </a:p>
        </p:txBody>
      </p:sp>
      <p:sp>
        <p:nvSpPr>
          <p:cNvPr id="3" name="Content Placeholder 2">
            <a:extLst>
              <a:ext uri="{FF2B5EF4-FFF2-40B4-BE49-F238E27FC236}">
                <a16:creationId xmlns:a16="http://schemas.microsoft.com/office/drawing/2014/main" id="{A2FE0A0D-A448-364F-8C9C-7C48B8201975}"/>
              </a:ext>
            </a:extLst>
          </p:cNvPr>
          <p:cNvSpPr>
            <a:spLocks noGrp="1"/>
          </p:cNvSpPr>
          <p:nvPr>
            <p:ph idx="1"/>
          </p:nvPr>
        </p:nvSpPr>
        <p:spPr/>
        <p:txBody>
          <a:bodyPr/>
          <a:lstStyle/>
          <a:p>
            <a:r>
              <a:rPr lang="en-US" dirty="0"/>
              <a:t>Best way: Try to reduce error</a:t>
            </a:r>
          </a:p>
          <a:p>
            <a:pPr marL="514350" indent="-514350">
              <a:buAutoNum type="arabicParenR"/>
            </a:pPr>
            <a:r>
              <a:rPr lang="en-US" dirty="0"/>
              <a:t>Try to improve the amount of R</a:t>
            </a:r>
            <a:r>
              <a:rPr lang="en-US" baseline="30000" dirty="0"/>
              <a:t>2 </a:t>
            </a:r>
            <a:r>
              <a:rPr lang="en-US" dirty="0"/>
              <a:t>in your models (be careful here as having more variables will automatically increase R</a:t>
            </a:r>
            <a:r>
              <a:rPr lang="en-US" baseline="30000" dirty="0"/>
              <a:t>2</a:t>
            </a:r>
            <a:r>
              <a:rPr lang="en-US" dirty="0"/>
              <a:t>)!</a:t>
            </a:r>
          </a:p>
          <a:p>
            <a:pPr marL="514350" indent="-514350">
              <a:buAutoNum type="arabicParenR"/>
            </a:pPr>
            <a:r>
              <a:rPr lang="en-US" dirty="0"/>
              <a:t>Use computational tools to reduce measures of AIC (Akaike information criterion) and BIC (Bayesian information criterion)  to balance the fit of the model as well as parsimony </a:t>
            </a:r>
          </a:p>
        </p:txBody>
      </p:sp>
    </p:spTree>
    <p:extLst>
      <p:ext uri="{BB962C8B-B14F-4D97-AF65-F5344CB8AC3E}">
        <p14:creationId xmlns:p14="http://schemas.microsoft.com/office/powerpoint/2010/main" val="4055585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062DE-F902-9D47-B95B-75C43102AB7B}"/>
              </a:ext>
            </a:extLst>
          </p:cNvPr>
          <p:cNvSpPr>
            <a:spLocks noGrp="1"/>
          </p:cNvSpPr>
          <p:nvPr>
            <p:ph type="title"/>
          </p:nvPr>
        </p:nvSpPr>
        <p:spPr/>
        <p:txBody>
          <a:bodyPr/>
          <a:lstStyle/>
          <a:p>
            <a:r>
              <a:rPr lang="en-US" dirty="0"/>
              <a:t>Non-Parametric Statistics</a:t>
            </a:r>
          </a:p>
        </p:txBody>
      </p:sp>
      <p:sp>
        <p:nvSpPr>
          <p:cNvPr id="3" name="Content Placeholder 2">
            <a:extLst>
              <a:ext uri="{FF2B5EF4-FFF2-40B4-BE49-F238E27FC236}">
                <a16:creationId xmlns:a16="http://schemas.microsoft.com/office/drawing/2014/main" id="{5BAB4C59-BF3D-BC44-BA63-A45C39B425E3}"/>
              </a:ext>
            </a:extLst>
          </p:cNvPr>
          <p:cNvSpPr>
            <a:spLocks noGrp="1"/>
          </p:cNvSpPr>
          <p:nvPr>
            <p:ph idx="1"/>
          </p:nvPr>
        </p:nvSpPr>
        <p:spPr>
          <a:xfrm>
            <a:off x="746975" y="1738648"/>
            <a:ext cx="11088710" cy="4327302"/>
          </a:xfrm>
        </p:spPr>
        <p:txBody>
          <a:bodyPr>
            <a:normAutofit fontScale="77500" lnSpcReduction="20000"/>
          </a:bodyPr>
          <a:lstStyle/>
          <a:p>
            <a:pPr marL="457200" indent="-457200">
              <a:lnSpc>
                <a:spcPct val="150000"/>
              </a:lnSpc>
              <a:buFont typeface="Arial" panose="020B0604020202020204" pitchFamily="34" charset="0"/>
              <a:buChar char="•"/>
            </a:pPr>
            <a:r>
              <a:rPr lang="en-US" dirty="0"/>
              <a:t>In stats there are some tests that are non-parametric; the test does not require assuming a specific model or distribution for your data</a:t>
            </a:r>
          </a:p>
          <a:p>
            <a:pPr marL="457200" indent="-457200">
              <a:lnSpc>
                <a:spcPct val="150000"/>
              </a:lnSpc>
              <a:buFont typeface="Arial" panose="020B0604020202020204" pitchFamily="34" charset="0"/>
              <a:buChar char="•"/>
            </a:pPr>
            <a:r>
              <a:rPr lang="en-US" dirty="0"/>
              <a:t>These tests are used when you do not meet the parameters for a specific distribution or do not know the distribution of your data!</a:t>
            </a:r>
          </a:p>
          <a:p>
            <a:pPr marL="685800" lvl="1" indent="-457200">
              <a:lnSpc>
                <a:spcPct val="150000"/>
              </a:lnSpc>
              <a:buFont typeface="Wingdings" pitchFamily="2" charset="2"/>
              <a:buChar char="Ø"/>
            </a:pPr>
            <a:r>
              <a:rPr lang="en-US" dirty="0"/>
              <a:t>You can make many of the common statistics non-distributional via permutations (e.g., permutation t-test)! </a:t>
            </a:r>
          </a:p>
          <a:p>
            <a:pPr marL="457200" indent="-457200">
              <a:lnSpc>
                <a:spcPct val="150000"/>
              </a:lnSpc>
              <a:buFont typeface="Arial" panose="020B0604020202020204" pitchFamily="34" charset="0"/>
              <a:buChar char="•"/>
            </a:pPr>
            <a:r>
              <a:rPr lang="en-US" i="1" dirty="0"/>
              <a:t>Permutations</a:t>
            </a:r>
            <a:r>
              <a:rPr lang="en-US" dirty="0"/>
              <a:t> build a </a:t>
            </a:r>
            <a:r>
              <a:rPr lang="en-US" i="1" dirty="0"/>
              <a:t>null distribution </a:t>
            </a:r>
            <a:r>
              <a:rPr lang="en-US" dirty="0"/>
              <a:t>(null hypothesis is true) based on your observations</a:t>
            </a:r>
          </a:p>
          <a:p>
            <a:pPr marL="685800" lvl="1" indent="-457200">
              <a:lnSpc>
                <a:spcPct val="150000"/>
              </a:lnSpc>
              <a:buFont typeface="Wingdings" pitchFamily="2" charset="2"/>
              <a:buChar char="Ø"/>
            </a:pPr>
            <a:r>
              <a:rPr lang="en-US" dirty="0"/>
              <a:t>Assumption: randomly shuffling your data will void the effect of interest. </a:t>
            </a:r>
          </a:p>
          <a:p>
            <a:pPr marL="685800" lvl="1" indent="-457200">
              <a:lnSpc>
                <a:spcPct val="150000"/>
              </a:lnSpc>
              <a:buFont typeface="Wingdings" pitchFamily="2" charset="2"/>
              <a:buChar char="Ø"/>
            </a:pPr>
            <a:r>
              <a:rPr lang="en-US" dirty="0"/>
              <a:t>Thus, you can measure how surprising the effect you observe is compared to your computed null distribution</a:t>
            </a:r>
          </a:p>
          <a:p>
            <a:pPr lvl="1" indent="0">
              <a:lnSpc>
                <a:spcPct val="150000"/>
              </a:lnSpc>
              <a:buNone/>
            </a:pPr>
            <a:endParaRPr lang="en-US" dirty="0"/>
          </a:p>
          <a:p>
            <a:pPr>
              <a:lnSpc>
                <a:spcPct val="150000"/>
              </a:lnSpc>
            </a:pPr>
            <a:endParaRPr lang="en-US" dirty="0"/>
          </a:p>
          <a:p>
            <a:pPr>
              <a:lnSpc>
                <a:spcPct val="150000"/>
              </a:lnSpc>
            </a:pPr>
            <a:endParaRPr lang="en-US" dirty="0">
              <a:solidFill>
                <a:schemeClr val="accent3"/>
              </a:solidFill>
            </a:endParaRPr>
          </a:p>
          <a:p>
            <a:pPr>
              <a:lnSpc>
                <a:spcPct val="150000"/>
              </a:lnSpc>
            </a:pPr>
            <a:endParaRPr lang="en-US" dirty="0">
              <a:solidFill>
                <a:schemeClr val="accent3"/>
              </a:solidFill>
            </a:endParaRPr>
          </a:p>
          <a:p>
            <a:endParaRPr lang="en-US" dirty="0"/>
          </a:p>
        </p:txBody>
      </p:sp>
    </p:spTree>
    <p:extLst>
      <p:ext uri="{BB962C8B-B14F-4D97-AF65-F5344CB8AC3E}">
        <p14:creationId xmlns:p14="http://schemas.microsoft.com/office/powerpoint/2010/main" val="35107096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4" name="Rectangle 13">
            <a:extLst>
              <a:ext uri="{FF2B5EF4-FFF2-40B4-BE49-F238E27FC236}">
                <a16:creationId xmlns:a16="http://schemas.microsoft.com/office/drawing/2014/main" id="{76FB0F23-3B45-4057-92D7-60A175991B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0673D7-A6D8-4A43-ABDE-E9CA40F68BF0}"/>
              </a:ext>
            </a:extLst>
          </p:cNvPr>
          <p:cNvSpPr>
            <a:spLocks noGrp="1"/>
          </p:cNvSpPr>
          <p:nvPr>
            <p:ph type="title"/>
          </p:nvPr>
        </p:nvSpPr>
        <p:spPr>
          <a:xfrm>
            <a:off x="777185" y="4839592"/>
            <a:ext cx="10658121" cy="1851140"/>
          </a:xfrm>
        </p:spPr>
        <p:txBody>
          <a:bodyPr vert="horz" lIns="91440" tIns="45720" rIns="91440" bIns="45720" rtlCol="0" anchor="b">
            <a:normAutofit fontScale="90000"/>
          </a:bodyPr>
          <a:lstStyle/>
          <a:p>
            <a:pPr algn="ctr"/>
            <a:br>
              <a:rPr lang="en-US" dirty="0"/>
            </a:br>
            <a:br>
              <a:rPr lang="en-US" dirty="0"/>
            </a:br>
            <a:r>
              <a:rPr lang="en-US" dirty="0"/>
              <a:t>But Remember: IN CASE all hell breaks lose, </a:t>
            </a:r>
            <a:br>
              <a:rPr lang="en-US" dirty="0"/>
            </a:br>
            <a:r>
              <a:rPr lang="en-US" dirty="0"/>
              <a:t>We Pick ourselves up by the bootstraps </a:t>
            </a:r>
            <a:br>
              <a:rPr lang="en-US" dirty="0"/>
            </a:br>
            <a:r>
              <a:rPr lang="en-US" dirty="0"/>
              <a:t>with Bootstrapping!</a:t>
            </a:r>
          </a:p>
        </p:txBody>
      </p:sp>
      <p:sp>
        <p:nvSpPr>
          <p:cNvPr id="16" name="Freeform: Shape 15">
            <a:extLst>
              <a:ext uri="{FF2B5EF4-FFF2-40B4-BE49-F238E27FC236}">
                <a16:creationId xmlns:a16="http://schemas.microsoft.com/office/drawing/2014/main" id="{19953613-5A5A-4383-B8C2-6A202946F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291217"/>
          </a:xfrm>
          <a:custGeom>
            <a:avLst/>
            <a:gdLst>
              <a:gd name="connsiteX0" fmla="*/ 11939278 w 12192000"/>
              <a:gd name="connsiteY0" fmla="*/ 4505678 h 4505788"/>
              <a:gd name="connsiteX1" fmla="*/ 11424827 w 12192000"/>
              <a:gd name="connsiteY1" fmla="*/ 4495007 h 4505788"/>
              <a:gd name="connsiteX2" fmla="*/ 10611484 w 12192000"/>
              <a:gd name="connsiteY2" fmla="*/ 4501297 h 4505788"/>
              <a:gd name="connsiteX3" fmla="*/ 1537138 w 12192000"/>
              <a:gd name="connsiteY3" fmla="*/ 4479019 h 4505788"/>
              <a:gd name="connsiteX4" fmla="*/ 113174 w 12192000"/>
              <a:gd name="connsiteY4" fmla="*/ 4461702 h 4505788"/>
              <a:gd name="connsiteX5" fmla="*/ 0 w 12192000"/>
              <a:gd name="connsiteY5" fmla="*/ 4459468 h 4505788"/>
              <a:gd name="connsiteX6" fmla="*/ 0 w 12192000"/>
              <a:gd name="connsiteY6" fmla="*/ 0 h 4505788"/>
              <a:gd name="connsiteX7" fmla="*/ 12192000 w 12192000"/>
              <a:gd name="connsiteY7" fmla="*/ 0 h 4505788"/>
              <a:gd name="connsiteX8" fmla="*/ 12192000 w 12192000"/>
              <a:gd name="connsiteY8" fmla="*/ 4499412 h 4505788"/>
              <a:gd name="connsiteX9" fmla="*/ 12183330 w 12192000"/>
              <a:gd name="connsiteY9" fmla="*/ 4500309 h 4505788"/>
              <a:gd name="connsiteX10" fmla="*/ 11983621 w 12192000"/>
              <a:gd name="connsiteY10" fmla="*/ 4505604 h 4505788"/>
              <a:gd name="connsiteX11" fmla="*/ 11939278 w 12192000"/>
              <a:gd name="connsiteY11" fmla="*/ 4505678 h 450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4505788">
                <a:moveTo>
                  <a:pt x="11939278" y="4505678"/>
                </a:moveTo>
                <a:cubicBezTo>
                  <a:pt x="11817135" y="4504551"/>
                  <a:pt x="11574433" y="4495156"/>
                  <a:pt x="11424827" y="4495007"/>
                </a:cubicBezTo>
                <a:cubicBezTo>
                  <a:pt x="11139862" y="4494723"/>
                  <a:pt x="10930345" y="4504998"/>
                  <a:pt x="10611484" y="4501297"/>
                </a:cubicBezTo>
                <a:cubicBezTo>
                  <a:pt x="8176893" y="4532664"/>
                  <a:pt x="4168459" y="4370065"/>
                  <a:pt x="1537138" y="4479019"/>
                </a:cubicBezTo>
                <a:cubicBezTo>
                  <a:pt x="755355" y="4495523"/>
                  <a:pt x="519578" y="4472425"/>
                  <a:pt x="113174" y="4461702"/>
                </a:cubicBezTo>
                <a:lnTo>
                  <a:pt x="0" y="4459468"/>
                </a:lnTo>
                <a:lnTo>
                  <a:pt x="0" y="0"/>
                </a:lnTo>
                <a:lnTo>
                  <a:pt x="12192000" y="0"/>
                </a:lnTo>
                <a:lnTo>
                  <a:pt x="12192000" y="4499412"/>
                </a:lnTo>
                <a:lnTo>
                  <a:pt x="12183330" y="4500309"/>
                </a:lnTo>
                <a:cubicBezTo>
                  <a:pt x="12145326" y="4501926"/>
                  <a:pt x="12084089" y="4500034"/>
                  <a:pt x="11983621" y="4505604"/>
                </a:cubicBezTo>
                <a:cubicBezTo>
                  <a:pt x="11971715" y="4505831"/>
                  <a:pt x="11956727" y="4505839"/>
                  <a:pt x="11939278" y="4505678"/>
                </a:cubicBezTo>
                <a:close/>
              </a:path>
            </a:pathLst>
          </a:custGeom>
          <a:solidFill>
            <a:srgbClr val="FFFFFF"/>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Walk">
            <a:extLst>
              <a:ext uri="{FF2B5EF4-FFF2-40B4-BE49-F238E27FC236}">
                <a16:creationId xmlns:a16="http://schemas.microsoft.com/office/drawing/2014/main" id="{28860F76-A5B7-5889-0A2D-6BF4767528E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64360" y="479603"/>
            <a:ext cx="3283773" cy="3283773"/>
          </a:xfrm>
          <a:prstGeom prst="rect">
            <a:avLst/>
          </a:prstGeom>
        </p:spPr>
      </p:pic>
    </p:spTree>
    <p:extLst>
      <p:ext uri="{BB962C8B-B14F-4D97-AF65-F5344CB8AC3E}">
        <p14:creationId xmlns:p14="http://schemas.microsoft.com/office/powerpoint/2010/main" val="1035855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B1A9F-E1CA-9A45-BC9E-88CEC6311B34}"/>
              </a:ext>
            </a:extLst>
          </p:cNvPr>
          <p:cNvSpPr>
            <a:spLocks noGrp="1"/>
          </p:cNvSpPr>
          <p:nvPr>
            <p:ph type="title"/>
          </p:nvPr>
        </p:nvSpPr>
        <p:spPr/>
        <p:txBody>
          <a:bodyPr/>
          <a:lstStyle/>
          <a:p>
            <a:r>
              <a:rPr lang="en-US" dirty="0"/>
              <a:t>bootstrapping</a:t>
            </a:r>
          </a:p>
        </p:txBody>
      </p:sp>
      <p:sp>
        <p:nvSpPr>
          <p:cNvPr id="3" name="Content Placeholder 2">
            <a:extLst>
              <a:ext uri="{FF2B5EF4-FFF2-40B4-BE49-F238E27FC236}">
                <a16:creationId xmlns:a16="http://schemas.microsoft.com/office/drawing/2014/main" id="{396F8DE4-AA82-324B-B0C7-80A5BD0BEA66}"/>
              </a:ext>
            </a:extLst>
          </p:cNvPr>
          <p:cNvSpPr>
            <a:spLocks noGrp="1"/>
          </p:cNvSpPr>
          <p:nvPr>
            <p:ph idx="1"/>
          </p:nvPr>
        </p:nvSpPr>
        <p:spPr>
          <a:xfrm>
            <a:off x="1020726" y="2089297"/>
            <a:ext cx="10333074" cy="4210493"/>
          </a:xfrm>
        </p:spPr>
        <p:txBody>
          <a:bodyPr>
            <a:normAutofit fontScale="85000" lnSpcReduction="20000"/>
          </a:bodyPr>
          <a:lstStyle/>
          <a:p>
            <a:pPr marL="457200" indent="-457200">
              <a:lnSpc>
                <a:spcPct val="150000"/>
              </a:lnSpc>
              <a:buFont typeface="Arial" panose="020B0604020202020204" pitchFamily="34" charset="0"/>
              <a:buChar char="•"/>
            </a:pPr>
            <a:r>
              <a:rPr lang="en-US" dirty="0"/>
              <a:t>We use bootstrapping to get a measure of uncertainty around an estimate (e.g., CI)</a:t>
            </a:r>
          </a:p>
          <a:p>
            <a:pPr marL="457200" indent="-457200">
              <a:lnSpc>
                <a:spcPct val="150000"/>
              </a:lnSpc>
              <a:buFont typeface="Arial" panose="020B0604020202020204" pitchFamily="34" charset="0"/>
              <a:buChar char="•"/>
            </a:pPr>
            <a:r>
              <a:rPr lang="en-US" dirty="0"/>
              <a:t>Bootstrapping resamples your data, but bootstrapping requires </a:t>
            </a:r>
            <a:r>
              <a:rPr lang="en-US" u="sng" dirty="0"/>
              <a:t>replacement</a:t>
            </a:r>
            <a:r>
              <a:rPr lang="en-US" dirty="0"/>
              <a:t> </a:t>
            </a:r>
          </a:p>
          <a:p>
            <a:pPr marL="685800" lvl="1" indent="-457200">
              <a:lnSpc>
                <a:spcPct val="150000"/>
              </a:lnSpc>
              <a:buFont typeface="Wingdings" pitchFamily="2" charset="2"/>
              <a:buChar char="Ø"/>
            </a:pPr>
            <a:r>
              <a:rPr lang="en-US" dirty="0"/>
              <a:t>It is often used to calculate the error associated to an estimate, effect, or performance of an algorithm and allows you to know if one given data point is driving the effect you see</a:t>
            </a:r>
          </a:p>
          <a:p>
            <a:pPr marL="685800" lvl="1" indent="-457200">
              <a:lnSpc>
                <a:spcPct val="150000"/>
              </a:lnSpc>
              <a:buFont typeface="Wingdings" pitchFamily="2" charset="2"/>
              <a:buChar char="Ø"/>
            </a:pPr>
            <a:r>
              <a:rPr lang="en-US" dirty="0"/>
              <a:t>The computed average for each bootstrap will allow you to get an idea of what range of values you could expect given your data</a:t>
            </a:r>
          </a:p>
          <a:p>
            <a:pPr marL="457200" indent="-457200">
              <a:lnSpc>
                <a:spcPct val="150000"/>
              </a:lnSpc>
              <a:buFont typeface="Arial" panose="020B0604020202020204" pitchFamily="34" charset="0"/>
              <a:buChar char="•"/>
            </a:pPr>
            <a:r>
              <a:rPr lang="en-US" dirty="0"/>
              <a:t>VERY ROBUST</a:t>
            </a:r>
          </a:p>
          <a:p>
            <a:pPr>
              <a:lnSpc>
                <a:spcPct val="150000"/>
              </a:lnSpc>
            </a:pPr>
            <a:endParaRPr lang="en-US" dirty="0">
              <a:solidFill>
                <a:schemeClr val="accent3"/>
              </a:solidFill>
            </a:endParaRPr>
          </a:p>
          <a:p>
            <a:pPr>
              <a:lnSpc>
                <a:spcPct val="150000"/>
              </a:lnSpc>
            </a:pPr>
            <a:endParaRPr lang="en-US" dirty="0">
              <a:solidFill>
                <a:schemeClr val="accent3"/>
              </a:solidFill>
            </a:endParaRPr>
          </a:p>
          <a:p>
            <a:pPr>
              <a:lnSpc>
                <a:spcPct val="150000"/>
              </a:lnSpc>
            </a:pPr>
            <a:endParaRPr lang="en-US" dirty="0">
              <a:solidFill>
                <a:schemeClr val="accent3"/>
              </a:solidFill>
            </a:endParaRPr>
          </a:p>
          <a:p>
            <a:endParaRPr lang="en-US" dirty="0"/>
          </a:p>
        </p:txBody>
      </p:sp>
    </p:spTree>
    <p:extLst>
      <p:ext uri="{BB962C8B-B14F-4D97-AF65-F5344CB8AC3E}">
        <p14:creationId xmlns:p14="http://schemas.microsoft.com/office/powerpoint/2010/main" val="11396556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A99F3-7366-384F-9CE6-B868D4FD5A3C}"/>
              </a:ext>
            </a:extLst>
          </p:cNvPr>
          <p:cNvSpPr>
            <a:spLocks noGrp="1"/>
          </p:cNvSpPr>
          <p:nvPr>
            <p:ph type="title"/>
          </p:nvPr>
        </p:nvSpPr>
        <p:spPr/>
        <p:txBody>
          <a:bodyPr/>
          <a:lstStyle/>
          <a:p>
            <a:r>
              <a:rPr lang="en-US" dirty="0"/>
              <a:t>A Simple Example – LET’S GET CODING!!!</a:t>
            </a:r>
          </a:p>
        </p:txBody>
      </p:sp>
      <p:sp>
        <p:nvSpPr>
          <p:cNvPr id="3" name="Content Placeholder 2">
            <a:extLst>
              <a:ext uri="{FF2B5EF4-FFF2-40B4-BE49-F238E27FC236}">
                <a16:creationId xmlns:a16="http://schemas.microsoft.com/office/drawing/2014/main" id="{720AC734-373D-9449-BF9C-8B84FF7FDAC7}"/>
              </a:ext>
            </a:extLst>
          </p:cNvPr>
          <p:cNvSpPr>
            <a:spLocks noGrp="1"/>
          </p:cNvSpPr>
          <p:nvPr>
            <p:ph idx="1"/>
          </p:nvPr>
        </p:nvSpPr>
        <p:spPr/>
        <p:txBody>
          <a:bodyPr/>
          <a:lstStyle/>
          <a:p>
            <a:r>
              <a:rPr lang="en-US" dirty="0"/>
              <a:t>Now, Alex and Jason will take you through a simple example of how you can use these forms of tests to analyze a dataset! </a:t>
            </a:r>
          </a:p>
          <a:p>
            <a:endParaRPr lang="en-US" dirty="0"/>
          </a:p>
          <a:p>
            <a:r>
              <a:rPr lang="en-US" dirty="0"/>
              <a:t>Then, we’ll get cracking on </a:t>
            </a:r>
            <a:r>
              <a:rPr lang="en-US"/>
              <a:t>your questions!</a:t>
            </a:r>
          </a:p>
          <a:p>
            <a:endParaRPr lang="en-US" dirty="0"/>
          </a:p>
          <a:p>
            <a:r>
              <a:rPr lang="en-US" dirty="0"/>
              <a:t>If you need any help, please be sure to come back to these slides to brush up on your theory!</a:t>
            </a:r>
          </a:p>
        </p:txBody>
      </p:sp>
    </p:spTree>
    <p:extLst>
      <p:ext uri="{BB962C8B-B14F-4D97-AF65-F5344CB8AC3E}">
        <p14:creationId xmlns:p14="http://schemas.microsoft.com/office/powerpoint/2010/main" val="10041492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579D8-EBA3-264B-B911-68C3F7B08B57}"/>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F1867E27-4849-0F44-B35A-83EA8988BD5B}"/>
              </a:ext>
            </a:extLst>
          </p:cNvPr>
          <p:cNvSpPr>
            <a:spLocks noGrp="1"/>
          </p:cNvSpPr>
          <p:nvPr>
            <p:ph idx="1"/>
          </p:nvPr>
        </p:nvSpPr>
        <p:spPr>
          <a:xfrm>
            <a:off x="1020726" y="1692876"/>
            <a:ext cx="10333074" cy="4606914"/>
          </a:xfrm>
        </p:spPr>
        <p:txBody>
          <a:bodyPr>
            <a:normAutofit fontScale="47500" lnSpcReduction="20000"/>
          </a:bodyPr>
          <a:lstStyle/>
          <a:p>
            <a:pPr marL="457200" indent="-457200">
              <a:buFont typeface="Wingdings" pitchFamily="2" charset="2"/>
              <a:buChar char="Ø"/>
            </a:pPr>
            <a:r>
              <a:rPr lang="en-US" dirty="0">
                <a:hlinkClick r:id="rId2"/>
              </a:rPr>
              <a:t>https://towardsdatascience.com/understanding-the-68-95-99-7-rule-for-a-normal-distribution-b7b7cbf760c2</a:t>
            </a:r>
            <a:r>
              <a:rPr lang="en-US" dirty="0"/>
              <a:t> </a:t>
            </a:r>
          </a:p>
          <a:p>
            <a:pPr marL="457200" indent="-457200">
              <a:buFont typeface="Wingdings" pitchFamily="2" charset="2"/>
              <a:buChar char="Ø"/>
            </a:pPr>
            <a:r>
              <a:rPr lang="en-US" dirty="0">
                <a:hlinkClick r:id="rId3"/>
              </a:rPr>
              <a:t>https://en.wikipedia.org/wiki/Student%27s_t-distribution#/media/File:Student_t_pdf.svg</a:t>
            </a:r>
            <a:r>
              <a:rPr lang="en-US" dirty="0"/>
              <a:t> </a:t>
            </a:r>
          </a:p>
          <a:p>
            <a:pPr marL="457200" indent="-457200">
              <a:buFont typeface="Wingdings" pitchFamily="2" charset="2"/>
              <a:buChar char="Ø"/>
            </a:pPr>
            <a:r>
              <a:rPr lang="en-US" dirty="0">
                <a:hlinkClick r:id="rId4"/>
              </a:rPr>
              <a:t>https://rpsychologist.com/cohend/</a:t>
            </a:r>
            <a:r>
              <a:rPr lang="en-US" dirty="0"/>
              <a:t> </a:t>
            </a:r>
          </a:p>
          <a:p>
            <a:pPr marL="457200" indent="-457200">
              <a:buFont typeface="Wingdings" pitchFamily="2" charset="2"/>
              <a:buChar char="Ø"/>
            </a:pPr>
            <a:r>
              <a:rPr lang="en-US" dirty="0">
                <a:hlinkClick r:id="rId5"/>
              </a:rPr>
              <a:t>https://learningstatisticswithr.com/book/part-i-background.html</a:t>
            </a:r>
            <a:r>
              <a:rPr lang="en-US" dirty="0"/>
              <a:t> </a:t>
            </a:r>
          </a:p>
          <a:p>
            <a:pPr marL="457200" indent="-457200">
              <a:buFont typeface="Wingdings" pitchFamily="2" charset="2"/>
              <a:buChar char="Ø"/>
            </a:pPr>
            <a:r>
              <a:rPr lang="en-US" dirty="0">
                <a:hlinkClick r:id="rId6"/>
              </a:rPr>
              <a:t>https://book.stat420.org/simple-linear-regression.html</a:t>
            </a:r>
            <a:r>
              <a:rPr lang="en-US" dirty="0"/>
              <a:t> </a:t>
            </a:r>
          </a:p>
          <a:p>
            <a:pPr marL="457200" indent="-457200">
              <a:buFont typeface="Wingdings" pitchFamily="2" charset="2"/>
              <a:buChar char="Ø"/>
            </a:pPr>
            <a:r>
              <a:rPr lang="en-US" dirty="0">
                <a:hlinkClick r:id="rId7"/>
              </a:rPr>
              <a:t>https://www.geo.fu-berlin.de/en/v/soga/Basics-of-statistics/Logistic-Regression/Logistic-Regression-in-R---An-Example/index.html</a:t>
            </a:r>
            <a:r>
              <a:rPr lang="en-US" dirty="0"/>
              <a:t> </a:t>
            </a:r>
          </a:p>
          <a:p>
            <a:pPr marL="457200" indent="-457200">
              <a:buFont typeface="Wingdings" pitchFamily="2" charset="2"/>
              <a:buChar char="Ø"/>
            </a:pPr>
            <a:r>
              <a:rPr lang="en-US" dirty="0">
                <a:hlinkClick r:id="rId8"/>
              </a:rPr>
              <a:t>https://www.tidyverse.org</a:t>
            </a:r>
            <a:r>
              <a:rPr lang="en-US" dirty="0"/>
              <a:t> </a:t>
            </a:r>
          </a:p>
          <a:p>
            <a:pPr marL="457200" indent="-457200">
              <a:buFont typeface="Wingdings" pitchFamily="2" charset="2"/>
              <a:buChar char="Ø"/>
            </a:pPr>
            <a:r>
              <a:rPr lang="en-US" dirty="0">
                <a:hlinkClick r:id="rId9"/>
              </a:rPr>
              <a:t>https://www.cs.princeton.edu/courses/archive/fall11/cos597C/lectures/hierarchical-models.pdf</a:t>
            </a:r>
            <a:r>
              <a:rPr lang="en-US" dirty="0"/>
              <a:t> </a:t>
            </a:r>
          </a:p>
          <a:p>
            <a:pPr marL="457200" indent="-457200">
              <a:buFont typeface="Wingdings" pitchFamily="2" charset="2"/>
              <a:buChar char="Ø"/>
            </a:pPr>
            <a:r>
              <a:rPr lang="en-US" dirty="0">
                <a:hlinkClick r:id="rId10"/>
              </a:rPr>
              <a:t>https://towardsdatascience.com/introduction-to-hierarchical-modeling-a5c7b2ebb1ca</a:t>
            </a:r>
            <a:r>
              <a:rPr lang="en-US" dirty="0"/>
              <a:t> </a:t>
            </a:r>
          </a:p>
          <a:p>
            <a:pPr marL="457200" indent="-457200">
              <a:buFont typeface="Wingdings" pitchFamily="2" charset="2"/>
              <a:buChar char="Ø"/>
            </a:pPr>
            <a:r>
              <a:rPr lang="en-US" dirty="0">
                <a:hlinkClick r:id="rId11"/>
              </a:rPr>
              <a:t>https://www.datacamp.com/community/tutorials/pca-analysis-r</a:t>
            </a:r>
            <a:r>
              <a:rPr lang="en-US" dirty="0"/>
              <a:t> </a:t>
            </a:r>
          </a:p>
          <a:p>
            <a:pPr marL="457200" indent="-457200">
              <a:buFont typeface="Wingdings" pitchFamily="2" charset="2"/>
              <a:buChar char="Ø"/>
            </a:pPr>
            <a:r>
              <a:rPr lang="en-US" dirty="0">
                <a:hlinkClick r:id="rId12"/>
              </a:rPr>
              <a:t>https://www.geeksforgeeks.org/principal-component-analysis-with-r-programming/</a:t>
            </a:r>
            <a:r>
              <a:rPr lang="en-US" dirty="0"/>
              <a:t> </a:t>
            </a:r>
          </a:p>
          <a:p>
            <a:pPr marL="457200" indent="-457200">
              <a:buFont typeface="Wingdings" pitchFamily="2" charset="2"/>
              <a:buChar char="Ø"/>
            </a:pPr>
            <a:r>
              <a:rPr lang="en-US" dirty="0">
                <a:hlinkClick r:id="rId13"/>
              </a:rPr>
              <a:t>https://towardsdatascience.com/partial-least-squares-f4e6714452a</a:t>
            </a:r>
            <a:r>
              <a:rPr lang="en-US" dirty="0"/>
              <a:t> </a:t>
            </a:r>
          </a:p>
          <a:p>
            <a:pPr marL="457200" indent="-457200">
              <a:buFont typeface="Wingdings" pitchFamily="2" charset="2"/>
              <a:buChar char="Ø"/>
            </a:pPr>
            <a:r>
              <a:rPr lang="en-US" dirty="0">
                <a:hlinkClick r:id="rId14"/>
              </a:rPr>
              <a:t>https://search.r-project.org/CRAN/refmans/DescTools/html/PostHocTest.html</a:t>
            </a:r>
            <a:r>
              <a:rPr lang="en-US" dirty="0"/>
              <a:t> </a:t>
            </a:r>
          </a:p>
          <a:p>
            <a:pPr marL="457200" indent="-457200">
              <a:buFont typeface="Wingdings" pitchFamily="2" charset="2"/>
              <a:buChar char="Ø"/>
            </a:pPr>
            <a:r>
              <a:rPr lang="en-US" dirty="0">
                <a:hlinkClick r:id="rId15"/>
              </a:rPr>
              <a:t>https://cran.r-project.org/web/packages/pls/vignettes/pls-manual.pdf</a:t>
            </a:r>
            <a:r>
              <a:rPr lang="en-US" dirty="0"/>
              <a:t> </a:t>
            </a:r>
          </a:p>
        </p:txBody>
      </p:sp>
    </p:spTree>
    <p:extLst>
      <p:ext uri="{BB962C8B-B14F-4D97-AF65-F5344CB8AC3E}">
        <p14:creationId xmlns:p14="http://schemas.microsoft.com/office/powerpoint/2010/main" val="4545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ED918-3AB0-6846-8D85-B09E407B4420}"/>
              </a:ext>
            </a:extLst>
          </p:cNvPr>
          <p:cNvSpPr>
            <a:spLocks noGrp="1"/>
          </p:cNvSpPr>
          <p:nvPr>
            <p:ph type="title"/>
          </p:nvPr>
        </p:nvSpPr>
        <p:spPr/>
        <p:txBody>
          <a:bodyPr/>
          <a:lstStyle/>
          <a:p>
            <a:r>
              <a:rPr lang="en-US" dirty="0"/>
              <a:t>Why are we Doing This?</a:t>
            </a:r>
          </a:p>
        </p:txBody>
      </p:sp>
      <p:sp>
        <p:nvSpPr>
          <p:cNvPr id="3" name="Content Placeholder 2">
            <a:extLst>
              <a:ext uri="{FF2B5EF4-FFF2-40B4-BE49-F238E27FC236}">
                <a16:creationId xmlns:a16="http://schemas.microsoft.com/office/drawing/2014/main" id="{00364FBD-105C-8646-9491-CACA570CEA11}"/>
              </a:ext>
            </a:extLst>
          </p:cNvPr>
          <p:cNvSpPr>
            <a:spLocks noGrp="1"/>
          </p:cNvSpPr>
          <p:nvPr>
            <p:ph idx="1"/>
          </p:nvPr>
        </p:nvSpPr>
        <p:spPr/>
        <p:txBody>
          <a:bodyPr>
            <a:normAutofit lnSpcReduction="10000"/>
          </a:bodyPr>
          <a:lstStyle/>
          <a:p>
            <a:pPr marL="514350" indent="-514350">
              <a:buFont typeface="+mj-lt"/>
              <a:buAutoNum type="arabicPeriod"/>
            </a:pPr>
            <a:r>
              <a:rPr lang="en-US" dirty="0"/>
              <a:t>We care!!!</a:t>
            </a:r>
          </a:p>
          <a:p>
            <a:pPr marL="514350" indent="-514350">
              <a:buFont typeface="+mj-lt"/>
              <a:buAutoNum type="arabicPeriod"/>
            </a:pPr>
            <a:r>
              <a:rPr lang="en-US" dirty="0"/>
              <a:t>Statistics is EXTREMELY dry….</a:t>
            </a:r>
          </a:p>
          <a:p>
            <a:pPr marL="742950" lvl="1" indent="-514350"/>
            <a:r>
              <a:rPr lang="en-US" dirty="0"/>
              <a:t>But it’s important!</a:t>
            </a:r>
          </a:p>
          <a:p>
            <a:pPr marL="514350" indent="-514350">
              <a:buFont typeface="+mj-lt"/>
              <a:buAutoNum type="arabicPeriod"/>
            </a:pPr>
            <a:r>
              <a:rPr lang="en-US" dirty="0"/>
              <a:t>As grad students, currently at a class-wise loss when dealing with things that go beyond t-tests…</a:t>
            </a:r>
          </a:p>
          <a:p>
            <a:pPr marL="742950" lvl="1" indent="-514350"/>
            <a:r>
              <a:rPr lang="en-US" dirty="0"/>
              <a:t>Problematic because we need to use more “sophisticated” models and tools to address some rather complex problems</a:t>
            </a:r>
          </a:p>
          <a:p>
            <a:pPr marL="788670" lvl="2" indent="-514350">
              <a:buFont typeface="Wingdings" pitchFamily="2" charset="2"/>
              <a:buChar char="Ø"/>
            </a:pPr>
            <a:r>
              <a:rPr lang="en-US" dirty="0"/>
              <a:t>Relationships between groups, prediction of an effect given several variables, time series data, etc.</a:t>
            </a:r>
          </a:p>
          <a:p>
            <a:pPr marL="685800" lvl="1" indent="-457200"/>
            <a:endParaRPr lang="en-US" dirty="0"/>
          </a:p>
        </p:txBody>
      </p:sp>
    </p:spTree>
    <p:extLst>
      <p:ext uri="{BB962C8B-B14F-4D97-AF65-F5344CB8AC3E}">
        <p14:creationId xmlns:p14="http://schemas.microsoft.com/office/powerpoint/2010/main" val="39578652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42813-0A59-F54A-9EA5-ABA2C46B8DA6}"/>
              </a:ext>
            </a:extLst>
          </p:cNvPr>
          <p:cNvSpPr>
            <a:spLocks noGrp="1"/>
          </p:cNvSpPr>
          <p:nvPr>
            <p:ph type="title"/>
          </p:nvPr>
        </p:nvSpPr>
        <p:spPr/>
        <p:txBody>
          <a:bodyPr/>
          <a:lstStyle/>
          <a:p>
            <a:r>
              <a:rPr lang="en-US" dirty="0"/>
              <a:t>Back To BASICS!</a:t>
            </a:r>
          </a:p>
        </p:txBody>
      </p:sp>
      <p:sp>
        <p:nvSpPr>
          <p:cNvPr id="3" name="Content Placeholder 2">
            <a:extLst>
              <a:ext uri="{FF2B5EF4-FFF2-40B4-BE49-F238E27FC236}">
                <a16:creationId xmlns:a16="http://schemas.microsoft.com/office/drawing/2014/main" id="{2364F706-74F0-9447-9D9B-48E459806E37}"/>
              </a:ext>
            </a:extLst>
          </p:cNvPr>
          <p:cNvSpPr>
            <a:spLocks noGrp="1"/>
          </p:cNvSpPr>
          <p:nvPr>
            <p:ph idx="1"/>
          </p:nvPr>
        </p:nvSpPr>
        <p:spPr>
          <a:xfrm>
            <a:off x="1020725" y="2089298"/>
            <a:ext cx="10676903" cy="3827722"/>
          </a:xfrm>
        </p:spPr>
        <p:txBody>
          <a:bodyPr>
            <a:normAutofit fontScale="85000" lnSpcReduction="20000"/>
          </a:bodyPr>
          <a:lstStyle/>
          <a:p>
            <a:r>
              <a:rPr lang="en-US" dirty="0"/>
              <a:t>What are “statistics”? They are a collection of </a:t>
            </a:r>
            <a:r>
              <a:rPr lang="en-US" u="sng" dirty="0"/>
              <a:t>quantitative</a:t>
            </a:r>
            <a:r>
              <a:rPr lang="en-US" dirty="0"/>
              <a:t> or </a:t>
            </a:r>
            <a:r>
              <a:rPr lang="en-US" u="sng" dirty="0"/>
              <a:t>qualitative</a:t>
            </a:r>
            <a:r>
              <a:rPr lang="en-US" dirty="0"/>
              <a:t> characteristics (data) of a A SAMPLE</a:t>
            </a:r>
          </a:p>
          <a:p>
            <a:r>
              <a:rPr lang="en-US" dirty="0"/>
              <a:t>Statistics is the study of data collection, analysis, presentation, and interpretation. </a:t>
            </a:r>
          </a:p>
          <a:p>
            <a:pPr marL="457200" indent="-457200">
              <a:buFont typeface="Wingdings" pitchFamily="2" charset="2"/>
              <a:buChar char="Ø"/>
            </a:pPr>
            <a:r>
              <a:rPr lang="en" u="sng" dirty="0">
                <a:solidFill>
                  <a:schemeClr val="accent4">
                    <a:lumMod val="60000"/>
                    <a:lumOff val="40000"/>
                  </a:schemeClr>
                </a:solidFill>
              </a:rPr>
              <a:t>Descriptive</a:t>
            </a:r>
            <a:r>
              <a:rPr lang="en" dirty="0"/>
              <a:t> Statistics aim to </a:t>
            </a:r>
            <a:r>
              <a:rPr lang="en" u="sng" dirty="0"/>
              <a:t>describe</a:t>
            </a:r>
            <a:r>
              <a:rPr lang="en" dirty="0"/>
              <a:t> your data’s </a:t>
            </a:r>
            <a:r>
              <a:rPr lang="en" u="sng" dirty="0"/>
              <a:t>distribution</a:t>
            </a:r>
            <a:r>
              <a:rPr lang="en" dirty="0"/>
              <a:t> by its measure of central tendency (i.e., the mean) and dispersion/spread (i.e., variance)</a:t>
            </a:r>
          </a:p>
          <a:p>
            <a:pPr marL="685800" lvl="1" indent="-457200">
              <a:buFont typeface="Wingdings" pitchFamily="2" charset="2"/>
              <a:buChar char="Ø"/>
            </a:pPr>
            <a:r>
              <a:rPr lang="en-CA" dirty="0"/>
              <a:t>E</a:t>
            </a:r>
            <a:r>
              <a:rPr lang="en" dirty="0"/>
              <a:t>.g., the mean age of students in a university; the number of Mariah Carey albums one has; the median age of 2</a:t>
            </a:r>
            <a:r>
              <a:rPr lang="en" baseline="30000" dirty="0"/>
              <a:t>nd</a:t>
            </a:r>
            <a:r>
              <a:rPr lang="en" dirty="0"/>
              <a:t> year PhDs who are Mariah Carey fans, etc. </a:t>
            </a:r>
          </a:p>
          <a:p>
            <a:pPr marL="457200" indent="-457200">
              <a:buFont typeface="Wingdings" pitchFamily="2" charset="2"/>
              <a:buChar char="Ø"/>
            </a:pPr>
            <a:r>
              <a:rPr lang="en" u="sng" dirty="0">
                <a:solidFill>
                  <a:schemeClr val="accent4">
                    <a:lumMod val="60000"/>
                    <a:lumOff val="40000"/>
                  </a:schemeClr>
                </a:solidFill>
              </a:rPr>
              <a:t>Inferential</a:t>
            </a:r>
            <a:r>
              <a:rPr lang="en" dirty="0"/>
              <a:t> Statistics aim to </a:t>
            </a:r>
            <a:r>
              <a:rPr lang="en" u="sng" dirty="0"/>
              <a:t>predict</a:t>
            </a:r>
            <a:r>
              <a:rPr lang="en" dirty="0"/>
              <a:t> an </a:t>
            </a:r>
            <a:r>
              <a:rPr lang="en" u="sng" dirty="0"/>
              <a:t>outcome</a:t>
            </a:r>
            <a:r>
              <a:rPr lang="en" dirty="0"/>
              <a:t> or observation based on your previously obtained data </a:t>
            </a:r>
          </a:p>
          <a:p>
            <a:pPr marL="685800" lvl="1" indent="-457200">
              <a:buFont typeface="Wingdings" pitchFamily="2" charset="2"/>
              <a:buChar char="Ø"/>
            </a:pPr>
            <a:r>
              <a:rPr lang="en-US" dirty="0"/>
              <a:t>NOTE: You need to collect A BUNCH of information/data from a group to see if there is a positive or negative relationship with an outcome of interest</a:t>
            </a:r>
          </a:p>
          <a:p>
            <a:pPr marL="685800" lvl="1" indent="-457200">
              <a:buFont typeface="Wingdings" pitchFamily="2" charset="2"/>
              <a:buChar char="Ø"/>
            </a:pPr>
            <a:r>
              <a:rPr lang="en-US" dirty="0"/>
              <a:t>E.g., The relationship between season changes and average mood</a:t>
            </a:r>
          </a:p>
        </p:txBody>
      </p:sp>
    </p:spTree>
    <p:extLst>
      <p:ext uri="{BB962C8B-B14F-4D97-AF65-F5344CB8AC3E}">
        <p14:creationId xmlns:p14="http://schemas.microsoft.com/office/powerpoint/2010/main" val="1816183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2A96188-384C-4341-9EEB-967A9341C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55B0A8-D93C-CF41-B9E9-2F19965AAF33}"/>
              </a:ext>
            </a:extLst>
          </p:cNvPr>
          <p:cNvSpPr>
            <a:spLocks noGrp="1"/>
          </p:cNvSpPr>
          <p:nvPr>
            <p:ph type="title"/>
          </p:nvPr>
        </p:nvSpPr>
        <p:spPr>
          <a:xfrm>
            <a:off x="700148" y="4662010"/>
            <a:ext cx="5952442" cy="1693899"/>
          </a:xfrm>
        </p:spPr>
        <p:txBody>
          <a:bodyPr>
            <a:normAutofit/>
          </a:bodyPr>
          <a:lstStyle/>
          <a:p>
            <a:pPr algn="ctr"/>
            <a:r>
              <a:rPr lang="en-US" dirty="0"/>
              <a:t>The Normal Distribution</a:t>
            </a:r>
            <a:endParaRPr lang="en-US"/>
          </a:p>
        </p:txBody>
      </p:sp>
      <p:sp>
        <p:nvSpPr>
          <p:cNvPr id="12" name="Freeform: Shape 11">
            <a:extLst>
              <a:ext uri="{FF2B5EF4-FFF2-40B4-BE49-F238E27FC236}">
                <a16:creationId xmlns:a16="http://schemas.microsoft.com/office/drawing/2014/main" id="{C535A640-1948-4AFD-A0B7-19AFDA955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2728" y="698785"/>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solidFill>
            <a:schemeClr val="bg1"/>
          </a:solidFill>
          <a:ln w="19050" cap="flat">
            <a:noFill/>
            <a:prstDash val="solid"/>
            <a:miter/>
          </a:ln>
        </p:spPr>
        <p:txBody>
          <a:bodyPr wrap="square" rtlCol="0" anchor="ctr">
            <a:noAutofit/>
          </a:bodyPr>
          <a:lstStyle/>
          <a:p>
            <a:endParaRPr lang="en-US"/>
          </a:p>
        </p:txBody>
      </p:sp>
      <p:sp>
        <p:nvSpPr>
          <p:cNvPr id="14" name="Freeform: Shape 13">
            <a:extLst>
              <a:ext uri="{FF2B5EF4-FFF2-40B4-BE49-F238E27FC236}">
                <a16:creationId xmlns:a16="http://schemas.microsoft.com/office/drawing/2014/main" id="{8937C130-01E6-4BEB-89A6-F15DD7EE9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957" y="751140"/>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noFill/>
          <a:ln w="19050" cap="flat">
            <a:solidFill>
              <a:schemeClr val="tx1"/>
            </a:solidFill>
            <a:prstDash val="solid"/>
            <a:miter/>
          </a:ln>
        </p:spPr>
        <p:txBody>
          <a:bodyPr wrap="square" rtlCol="0" anchor="ctr">
            <a:noAutofit/>
          </a:bodyPr>
          <a:lstStyle/>
          <a:p>
            <a:endParaRPr lang="en-US"/>
          </a:p>
        </p:txBody>
      </p:sp>
      <p:pic>
        <p:nvPicPr>
          <p:cNvPr id="5" name="Picture 4" descr="Chart, histogram&#10;&#10;Description automatically generated">
            <a:extLst>
              <a:ext uri="{FF2B5EF4-FFF2-40B4-BE49-F238E27FC236}">
                <a16:creationId xmlns:a16="http://schemas.microsoft.com/office/drawing/2014/main" id="{BCF08CBB-97DB-0547-AAB5-E6A4B4788E18}"/>
              </a:ext>
            </a:extLst>
          </p:cNvPr>
          <p:cNvPicPr>
            <a:picLocks noChangeAspect="1"/>
          </p:cNvPicPr>
          <p:nvPr/>
        </p:nvPicPr>
        <p:blipFill rotWithShape="1">
          <a:blip r:embed="rId2"/>
          <a:srcRect t="11605"/>
          <a:stretch/>
        </p:blipFill>
        <p:spPr>
          <a:xfrm>
            <a:off x="930578" y="1275626"/>
            <a:ext cx="5407662" cy="2390050"/>
          </a:xfrm>
          <a:prstGeom prst="rect">
            <a:avLst/>
          </a:prstGeom>
        </p:spPr>
      </p:pic>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F5B5296-0734-C94E-BA45-BE5070115DE0}"/>
                  </a:ext>
                </a:extLst>
              </p:cNvPr>
              <p:cNvSpPr>
                <a:spLocks noGrp="1"/>
              </p:cNvSpPr>
              <p:nvPr>
                <p:ph idx="1"/>
              </p:nvPr>
            </p:nvSpPr>
            <p:spPr>
              <a:xfrm>
                <a:off x="7268817" y="751141"/>
                <a:ext cx="4147932" cy="5319460"/>
              </a:xfrm>
            </p:spPr>
            <p:txBody>
              <a:bodyPr anchor="ctr">
                <a:normAutofit fontScale="55000" lnSpcReduction="20000"/>
              </a:bodyPr>
              <a:lstStyle/>
              <a:p>
                <a:pPr algn="ctr">
                  <a:lnSpc>
                    <a:spcPct val="90000"/>
                  </a:lnSpc>
                </a:pPr>
                <a:r>
                  <a:rPr lang="en-US" dirty="0"/>
                  <a:t>Everything in </a:t>
                </a:r>
                <a:r>
                  <a:rPr lang="en-US" u="sng" dirty="0"/>
                  <a:t>parametric statistics </a:t>
                </a:r>
                <a:r>
                  <a:rPr lang="en-US" dirty="0"/>
                  <a:t>is based around this bell-shaped curve! </a:t>
                </a:r>
              </a:p>
              <a:p>
                <a:pPr algn="ctr">
                  <a:lnSpc>
                    <a:spcPct val="90000"/>
                  </a:lnSpc>
                </a:pPr>
                <a:r>
                  <a:rPr lang="en-US" dirty="0"/>
                  <a:t>Comes from the observation that it happens </a:t>
                </a:r>
                <a:r>
                  <a:rPr lang="en-US" u="sng" dirty="0"/>
                  <a:t>A LOT </a:t>
                </a:r>
                <a:r>
                  <a:rPr lang="en-US" dirty="0"/>
                  <a:t>in the world for a bunch of things (repetition of tasks, success at wining at a game, height, </a:t>
                </a:r>
                <a:r>
                  <a:rPr lang="en-US" dirty="0" err="1"/>
                  <a:t>etc</a:t>
                </a:r>
                <a:r>
                  <a:rPr lang="en-US" dirty="0"/>
                  <a:t>)</a:t>
                </a:r>
              </a:p>
              <a:p>
                <a:pPr algn="ctr">
                  <a:lnSpc>
                    <a:spcPct val="90000"/>
                  </a:lnSpc>
                </a:pPr>
                <a:r>
                  <a:rPr lang="en-US" dirty="0"/>
                  <a:t>Based on the need to </a:t>
                </a:r>
                <a:r>
                  <a:rPr lang="en-US" u="sng" dirty="0"/>
                  <a:t>standardize</a:t>
                </a:r>
                <a:r>
                  <a:rPr lang="en-US" dirty="0"/>
                  <a:t> our data to make it comparable (otherwise, everything would be like comparing apples to oranges!)</a:t>
                </a:r>
              </a:p>
              <a:p>
                <a:pPr algn="ctr">
                  <a:lnSpc>
                    <a:spcPct val="90000"/>
                  </a:lnSpc>
                </a:pPr>
                <a:endParaRPr lang="en-US" dirty="0"/>
              </a:p>
              <a:p>
                <a:pPr algn="ctr">
                  <a:lnSpc>
                    <a:spcPct val="90000"/>
                  </a:lnSpc>
                </a:pPr>
                <a:r>
                  <a:rPr lang="en-US" dirty="0"/>
                  <a:t>NOTE: </a:t>
                </a:r>
              </a:p>
              <a:p>
                <a:pPr algn="ctr">
                  <a:lnSpc>
                    <a:spcPct val="90000"/>
                  </a:lnSpc>
                </a:pPr>
                <a:endParaRPr lang="en-US" dirty="0"/>
              </a:p>
              <a:p>
                <a:pPr algn="ctr">
                  <a:lnSpc>
                    <a:spcPct val="90000"/>
                  </a:lnSpc>
                </a:pPr>
                <a:r>
                  <a:rPr lang="en-US" dirty="0"/>
                  <a:t>Z = </a:t>
                </a:r>
                <a14:m>
                  <m:oMath xmlns:m="http://schemas.openxmlformats.org/officeDocument/2006/math">
                    <m:f>
                      <m:fPr>
                        <m:ctrlPr>
                          <a:rPr lang="en-US" i="1" dirty="0">
                            <a:latin typeface="Cambria Math" panose="02040503050406030204" pitchFamily="18" charset="0"/>
                          </a:rPr>
                        </m:ctrlPr>
                      </m:fPr>
                      <m:num>
                        <m:r>
                          <a:rPr lang="en-US" i="1" dirty="0">
                            <a:latin typeface="Cambria Math" panose="02040503050406030204" pitchFamily="18" charset="0"/>
                          </a:rPr>
                          <m:t>(</m:t>
                        </m:r>
                        <m:r>
                          <a:rPr lang="en-US" i="1" dirty="0">
                            <a:latin typeface="Cambria Math" panose="02040503050406030204" pitchFamily="18" charset="0"/>
                          </a:rPr>
                          <m:t>𝑚𝑒𝑎𝑛</m:t>
                        </m:r>
                        <m:r>
                          <a:rPr lang="en-US" i="1" dirty="0">
                            <a:latin typeface="Cambria Math" panose="02040503050406030204" pitchFamily="18" charset="0"/>
                          </a:rPr>
                          <m:t>(</m:t>
                        </m:r>
                        <m:r>
                          <a:rPr lang="en-US" i="1" dirty="0">
                            <a:latin typeface="Cambria Math" panose="02040503050406030204" pitchFamily="18" charset="0"/>
                          </a:rPr>
                          <m:t>𝑥</m:t>
                        </m:r>
                        <m:r>
                          <a:rPr lang="en-US" i="1" dirty="0">
                            <a:latin typeface="Cambria Math" panose="02040503050406030204" pitchFamily="18" charset="0"/>
                          </a:rPr>
                          <m:t>) − </m:t>
                        </m:r>
                        <m:r>
                          <a:rPr lang="en-US" i="1">
                            <a:latin typeface="Cambria Math" panose="02040503050406030204" pitchFamily="18" charset="0"/>
                            <a:ea typeface="Cambria Math" panose="02040503050406030204" pitchFamily="18" charset="0"/>
                          </a:rPr>
                          <m:t>𝝁</m:t>
                        </m:r>
                        <m:r>
                          <a:rPr lang="en-US" i="1" dirty="0">
                            <a:latin typeface="Cambria Math" panose="02040503050406030204" pitchFamily="18" charset="0"/>
                          </a:rPr>
                          <m:t>)</m:t>
                        </m:r>
                        <m:r>
                          <m:rPr>
                            <m:nor/>
                          </m:rPr>
                          <a:rPr lang="en-US" dirty="0"/>
                          <m:t> </m:t>
                        </m:r>
                      </m:num>
                      <m:den>
                        <m:f>
                          <m:fPr>
                            <m:ctrlPr>
                              <a:rPr lang="en-US" i="1" dirty="0">
                                <a:latin typeface="Cambria Math" panose="02040503050406030204" pitchFamily="18" charset="0"/>
                              </a:rPr>
                            </m:ctrlPr>
                          </m:fPr>
                          <m:num>
                            <m:r>
                              <a:rPr lang="en-US" i="1" dirty="0">
                                <a:latin typeface="Cambria Math" panose="02040503050406030204" pitchFamily="18" charset="0"/>
                              </a:rPr>
                              <m:t>𝒔𝒅</m:t>
                            </m:r>
                          </m:num>
                          <m:den>
                            <m:rad>
                              <m:radPr>
                                <m:degHide m:val="on"/>
                                <m:ctrlPr>
                                  <a:rPr lang="en-US" i="1" dirty="0">
                                    <a:latin typeface="Cambria Math" panose="02040503050406030204" pitchFamily="18" charset="0"/>
                                  </a:rPr>
                                </m:ctrlPr>
                              </m:radPr>
                              <m:deg/>
                              <m:e>
                                <m:r>
                                  <a:rPr lang="en-US" i="1" dirty="0">
                                    <a:latin typeface="Cambria Math" panose="02040503050406030204" pitchFamily="18" charset="0"/>
                                  </a:rPr>
                                  <m:t>𝒏</m:t>
                                </m:r>
                              </m:e>
                            </m:rad>
                          </m:den>
                        </m:f>
                      </m:den>
                    </m:f>
                  </m:oMath>
                </a14:m>
                <a:endParaRPr lang="en-US" dirty="0"/>
              </a:p>
              <a:p>
                <a:pPr algn="ctr">
                  <a:lnSpc>
                    <a:spcPct val="90000"/>
                  </a:lnSpc>
                </a:pPr>
                <a:endParaRPr lang="en-US" dirty="0"/>
              </a:p>
              <a:p>
                <a:pPr algn="ctr">
                  <a:lnSpc>
                    <a:spcPct val="90000"/>
                  </a:lnSpc>
                </a:pPr>
                <a:r>
                  <a:rPr lang="en-US" dirty="0"/>
                  <a:t>Mean = </a:t>
                </a:r>
                <a14:m>
                  <m:oMath xmlns:m="http://schemas.openxmlformats.org/officeDocument/2006/math">
                    <m:nary>
                      <m:naryPr>
                        <m:chr m:val="∑"/>
                        <m:ctrlPr>
                          <a:rPr lang="en-US" i="1" smtClean="0">
                            <a:latin typeface="Cambria Math" panose="02040503050406030204" pitchFamily="18" charset="0"/>
                          </a:rPr>
                        </m:ctrlPr>
                      </m:naryPr>
                      <m:sub>
                        <m:r>
                          <m:rPr>
                            <m:brk m:alnAt="23"/>
                          </m:rP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up>
                        <m:r>
                          <a:rPr lang="en-US" b="1" i="1" smtClean="0">
                            <a:latin typeface="Cambria Math" panose="02040503050406030204" pitchFamily="18" charset="0"/>
                          </a:rPr>
                          <m:t>𝒏</m:t>
                        </m:r>
                      </m:sup>
                      <m:e>
                        <m:sSub>
                          <m:sSubPr>
                            <m:ctrlPr>
                              <a:rPr lang="en-US"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e>
                    </m:nary>
                    <m:r>
                      <a:rPr lang="en-US" b="1" i="1" smtClean="0">
                        <a:latin typeface="Cambria Math" panose="02040503050406030204" pitchFamily="18" charset="0"/>
                      </a:rPr>
                      <m:t> ∗ </m:t>
                    </m:r>
                    <m:f>
                      <m:fPr>
                        <m:ctrlPr>
                          <a:rPr lang="en-US" i="1" smtClean="0">
                            <a:latin typeface="Cambria Math" panose="02040503050406030204" pitchFamily="18" charset="0"/>
                          </a:rPr>
                        </m:ctrlPr>
                      </m:fPr>
                      <m:num>
                        <m:r>
                          <a:rPr lang="en-US" b="1" i="1" smtClean="0">
                            <a:latin typeface="Cambria Math" panose="02040503050406030204" pitchFamily="18" charset="0"/>
                          </a:rPr>
                          <m:t>𝟏</m:t>
                        </m:r>
                      </m:num>
                      <m:den>
                        <m:r>
                          <a:rPr lang="en-US" b="1" i="1" smtClean="0">
                            <a:latin typeface="Cambria Math" panose="02040503050406030204" pitchFamily="18" charset="0"/>
                          </a:rPr>
                          <m:t>𝒏</m:t>
                        </m:r>
                      </m:den>
                    </m:f>
                  </m:oMath>
                </a14:m>
                <a:endParaRPr lang="en-US" dirty="0"/>
              </a:p>
              <a:p>
                <a:pPr algn="ctr">
                  <a:lnSpc>
                    <a:spcPct val="90000"/>
                  </a:lnSpc>
                </a:pPr>
                <a:r>
                  <a:rPr lang="en-US" dirty="0"/>
                  <a:t>Variance = </a:t>
                </a:r>
                <a14:m>
                  <m:oMath xmlns:m="http://schemas.openxmlformats.org/officeDocument/2006/math">
                    <m:f>
                      <m:fPr>
                        <m:ctrlPr>
                          <a:rPr lang="en-US" i="1">
                            <a:latin typeface="Cambria Math" panose="02040503050406030204" pitchFamily="18" charset="0"/>
                          </a:rPr>
                        </m:ctrlPr>
                      </m:fPr>
                      <m:num>
                        <m:nary>
                          <m:naryPr>
                            <m:chr m:val="∑"/>
                            <m:ctrlPr>
                              <a:rPr lang="en-US" i="1" smtClean="0">
                                <a:latin typeface="Cambria Math" panose="02040503050406030204" pitchFamily="18" charset="0"/>
                              </a:rPr>
                            </m:ctrlPr>
                          </m:naryPr>
                          <m:sub>
                            <m:r>
                              <m:rPr>
                                <m:brk m:alnAt="23"/>
                              </m:rPr>
                              <a:rPr lang="en-US" i="1">
                                <a:latin typeface="Cambria Math" panose="02040503050406030204" pitchFamily="18" charset="0"/>
                              </a:rPr>
                              <m:t>𝒊</m:t>
                            </m:r>
                            <m:r>
                              <a:rPr lang="en-US" i="1">
                                <a:latin typeface="Cambria Math" panose="02040503050406030204" pitchFamily="18" charset="0"/>
                              </a:rPr>
                              <m:t>=</m:t>
                            </m:r>
                            <m:r>
                              <a:rPr lang="en-US" i="1">
                                <a:latin typeface="Cambria Math" panose="02040503050406030204" pitchFamily="18" charset="0"/>
                              </a:rPr>
                              <m:t>𝟏</m:t>
                            </m:r>
                          </m:sub>
                          <m:sup>
                            <m:r>
                              <a:rPr lang="en-US" i="1">
                                <a:latin typeface="Cambria Math" panose="02040503050406030204" pitchFamily="18" charset="0"/>
                              </a:rPr>
                              <m:t>𝒏</m:t>
                            </m:r>
                          </m:sup>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m:t>
                                    </m:r>
                                    <m:r>
                                      <a:rPr lang="en-US" i="1">
                                        <a:latin typeface="Cambria Math" panose="02040503050406030204" pitchFamily="18" charset="0"/>
                                      </a:rPr>
                                      <m:t>𝒙</m:t>
                                    </m:r>
                                  </m:e>
                                  <m:sub>
                                    <m:r>
                                      <a:rPr lang="en-US" i="1">
                                        <a:latin typeface="Cambria Math" panose="02040503050406030204" pitchFamily="18" charset="0"/>
                                      </a:rPr>
                                      <m:t>𝒊</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𝒎𝒆𝒂𝒏</m:t>
                                    </m:r>
                                    <m:r>
                                      <a:rPr lang="en-US" i="1">
                                        <a:latin typeface="Cambria Math" panose="02040503050406030204" pitchFamily="18" charset="0"/>
                                      </a:rPr>
                                      <m:t>(</m:t>
                                    </m:r>
                                    <m:r>
                                      <a:rPr lang="en-US" i="1">
                                        <a:latin typeface="Cambria Math" panose="02040503050406030204" pitchFamily="18" charset="0"/>
                                      </a:rPr>
                                      <m:t>𝒙</m:t>
                                    </m:r>
                                  </m:e>
                                  <m:sub>
                                    <m:r>
                                      <a:rPr lang="en-US" i="1">
                                        <a:latin typeface="Cambria Math" panose="02040503050406030204" pitchFamily="18" charset="0"/>
                                      </a:rPr>
                                      <m:t>𝒊</m:t>
                                    </m:r>
                                  </m:sub>
                                </m:sSub>
                                <m:r>
                                  <a:rPr lang="en-US" i="1">
                                    <a:latin typeface="Cambria Math" panose="02040503050406030204" pitchFamily="18" charset="0"/>
                                  </a:rPr>
                                  <m:t>))</m:t>
                                </m:r>
                              </m:e>
                              <m:sup>
                                <m:r>
                                  <a:rPr lang="en-US" i="1">
                                    <a:latin typeface="Cambria Math" panose="02040503050406030204" pitchFamily="18" charset="0"/>
                                  </a:rPr>
                                  <m:t>𝟐</m:t>
                                </m:r>
                              </m:sup>
                            </m:sSup>
                          </m:e>
                        </m:nary>
                      </m:num>
                      <m:den>
                        <m:r>
                          <a:rPr lang="en-US" b="1" i="1" smtClean="0">
                            <a:latin typeface="Cambria Math" panose="02040503050406030204" pitchFamily="18" charset="0"/>
                          </a:rPr>
                          <m:t>𝒏</m:t>
                        </m:r>
                        <m:r>
                          <a:rPr lang="en-US" b="1" i="1" smtClean="0">
                            <a:latin typeface="Cambria Math" panose="02040503050406030204" pitchFamily="18" charset="0"/>
                          </a:rPr>
                          <m:t> − </m:t>
                        </m:r>
                        <m:r>
                          <a:rPr lang="en-US" b="1" i="1" smtClean="0">
                            <a:latin typeface="Cambria Math" panose="02040503050406030204" pitchFamily="18" charset="0"/>
                          </a:rPr>
                          <m:t>𝟏</m:t>
                        </m:r>
                      </m:den>
                    </m:f>
                  </m:oMath>
                </a14:m>
                <a:endParaRPr lang="en-US" dirty="0"/>
              </a:p>
              <a:p>
                <a:pPr algn="ctr">
                  <a:lnSpc>
                    <a:spcPct val="90000"/>
                  </a:lnSpc>
                </a:pPr>
                <a:endParaRPr lang="en-US" dirty="0"/>
              </a:p>
              <a:p>
                <a:pPr algn="ctr">
                  <a:lnSpc>
                    <a:spcPct val="90000"/>
                  </a:lnSpc>
                </a:pPr>
                <a:r>
                  <a:rPr lang="en-US" dirty="0" err="1"/>
                  <a:t>sd</a:t>
                </a:r>
                <a:r>
                  <a:rPr lang="en-US" dirty="0"/>
                  <a:t> = </a:t>
                </a:r>
                <a14:m>
                  <m:oMath xmlns:m="http://schemas.openxmlformats.org/officeDocument/2006/math">
                    <m:rad>
                      <m:radPr>
                        <m:degHide m:val="on"/>
                        <m:ctrlPr>
                          <a:rPr lang="en-US" i="1" smtClean="0">
                            <a:latin typeface="Cambria Math" panose="02040503050406030204" pitchFamily="18" charset="0"/>
                          </a:rPr>
                        </m:ctrlPr>
                      </m:radPr>
                      <m:deg/>
                      <m:e>
                        <m:r>
                          <m:rPr>
                            <m:sty m:val="p"/>
                          </m:rPr>
                          <a:rPr lang="en-US" b="0" i="0" smtClean="0">
                            <a:latin typeface="Cambria Math" panose="02040503050406030204" pitchFamily="18" charset="0"/>
                          </a:rPr>
                          <m:t>Variance</m:t>
                        </m:r>
                      </m:e>
                    </m:rad>
                  </m:oMath>
                </a14:m>
                <a:r>
                  <a:rPr lang="en-US" dirty="0"/>
                  <a:t> </a:t>
                </a:r>
              </a:p>
            </p:txBody>
          </p:sp>
        </mc:Choice>
        <mc:Fallback xmlns="">
          <p:sp>
            <p:nvSpPr>
              <p:cNvPr id="3" name="Content Placeholder 2">
                <a:extLst>
                  <a:ext uri="{FF2B5EF4-FFF2-40B4-BE49-F238E27FC236}">
                    <a16:creationId xmlns:a16="http://schemas.microsoft.com/office/drawing/2014/main" id="{3F5B5296-0734-C94E-BA45-BE5070115DE0}"/>
                  </a:ext>
                </a:extLst>
              </p:cNvPr>
              <p:cNvSpPr>
                <a:spLocks noGrp="1" noRot="1" noChangeAspect="1" noMove="1" noResize="1" noEditPoints="1" noAdjustHandles="1" noChangeArrowheads="1" noChangeShapeType="1" noTextEdit="1"/>
              </p:cNvSpPr>
              <p:nvPr>
                <p:ph idx="1"/>
              </p:nvPr>
            </p:nvSpPr>
            <p:spPr>
              <a:xfrm>
                <a:off x="7268817" y="751141"/>
                <a:ext cx="4147932" cy="5319460"/>
              </a:xfrm>
              <a:blipFill>
                <a:blip r:embed="rId3"/>
                <a:stretch>
                  <a:fillRect l="-1220" r="-1220"/>
                </a:stretch>
              </a:blipFill>
            </p:spPr>
            <p:txBody>
              <a:bodyPr/>
              <a:lstStyle/>
              <a:p>
                <a:r>
                  <a:rPr lang="en-US">
                    <a:noFill/>
                  </a:rPr>
                  <a:t> </a:t>
                </a:r>
              </a:p>
            </p:txBody>
          </p:sp>
        </mc:Fallback>
      </mc:AlternateContent>
    </p:spTree>
    <p:extLst>
      <p:ext uri="{BB962C8B-B14F-4D97-AF65-F5344CB8AC3E}">
        <p14:creationId xmlns:p14="http://schemas.microsoft.com/office/powerpoint/2010/main" val="779781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61952-A512-2249-ADC2-4D91B681347F}"/>
              </a:ext>
            </a:extLst>
          </p:cNvPr>
          <p:cNvSpPr>
            <a:spLocks noGrp="1"/>
          </p:cNvSpPr>
          <p:nvPr>
            <p:ph type="title"/>
          </p:nvPr>
        </p:nvSpPr>
        <p:spPr/>
        <p:txBody>
          <a:bodyPr/>
          <a:lstStyle/>
          <a:p>
            <a:r>
              <a:rPr lang="en-US" dirty="0"/>
              <a:t>An example…</a:t>
            </a:r>
          </a:p>
        </p:txBody>
      </p:sp>
      <p:sp>
        <p:nvSpPr>
          <p:cNvPr id="3" name="Content Placeholder 2">
            <a:extLst>
              <a:ext uri="{FF2B5EF4-FFF2-40B4-BE49-F238E27FC236}">
                <a16:creationId xmlns:a16="http://schemas.microsoft.com/office/drawing/2014/main" id="{46A0032C-FAE1-A74B-AA9F-DC3D51D2B2F1}"/>
              </a:ext>
            </a:extLst>
          </p:cNvPr>
          <p:cNvSpPr>
            <a:spLocks noGrp="1"/>
          </p:cNvSpPr>
          <p:nvPr>
            <p:ph idx="1"/>
          </p:nvPr>
        </p:nvSpPr>
        <p:spPr/>
        <p:txBody>
          <a:bodyPr>
            <a:normAutofit fontScale="92500" lnSpcReduction="10000"/>
          </a:bodyPr>
          <a:lstStyle/>
          <a:p>
            <a:r>
              <a:rPr lang="en-US" dirty="0"/>
              <a:t>We would like to compare the mean amount of fish consumed between two groups of people that are from different parts of the world (each has an n = 100). Let’s say that we’re looking at Portugal and Japan.</a:t>
            </a:r>
          </a:p>
          <a:p>
            <a:pPr marL="457200" indent="-457200">
              <a:buFont typeface="Arial" panose="020B0604020202020204" pitchFamily="34" charset="0"/>
              <a:buChar char="•"/>
            </a:pPr>
            <a:r>
              <a:rPr lang="en-US" dirty="0"/>
              <a:t>To make our comparison (a Z-test), we’d need to first standardize our values to make a comparison!</a:t>
            </a:r>
          </a:p>
          <a:p>
            <a:pPr marL="457200" indent="-457200">
              <a:buFont typeface="Arial" panose="020B0604020202020204" pitchFamily="34" charset="0"/>
              <a:buChar char="•"/>
            </a:pPr>
            <a:r>
              <a:rPr lang="en-US" dirty="0"/>
              <a:t>We can do this by making a standardization using information from the </a:t>
            </a:r>
            <a:r>
              <a:rPr lang="en-US" u="sng" dirty="0"/>
              <a:t>population’s</a:t>
            </a:r>
            <a:r>
              <a:rPr lang="en-US" dirty="0"/>
              <a:t> mean and standard deviation</a:t>
            </a:r>
          </a:p>
          <a:p>
            <a:pPr marL="685800" lvl="1" indent="-457200">
              <a:buFont typeface="Wingdings" pitchFamily="2" charset="2"/>
              <a:buChar char="Ø"/>
            </a:pPr>
            <a:r>
              <a:rPr lang="en-US" dirty="0"/>
              <a:t>If we didn’t do so, our observations would be off! We wouldn’t be considering the spread of our data (based on each population’s own unique information) that we have in both groups!   </a:t>
            </a:r>
          </a:p>
        </p:txBody>
      </p:sp>
    </p:spTree>
    <p:extLst>
      <p:ext uri="{BB962C8B-B14F-4D97-AF65-F5344CB8AC3E}">
        <p14:creationId xmlns:p14="http://schemas.microsoft.com/office/powerpoint/2010/main" val="3031895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D6A03ED-7B7A-4C88-8FFC-A4D862447D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 histogram&#10;&#10;Description automatically generated">
            <a:extLst>
              <a:ext uri="{FF2B5EF4-FFF2-40B4-BE49-F238E27FC236}">
                <a16:creationId xmlns:a16="http://schemas.microsoft.com/office/drawing/2014/main" id="{EE0381D5-FAA3-5E44-9188-64E9CF04BA9E}"/>
              </a:ext>
            </a:extLst>
          </p:cNvPr>
          <p:cNvPicPr>
            <a:picLocks noChangeAspect="1"/>
          </p:cNvPicPr>
          <p:nvPr/>
        </p:nvPicPr>
        <p:blipFill rotWithShape="1">
          <a:blip r:embed="rId2"/>
          <a:srcRect r="1481" b="2"/>
          <a:stretch/>
        </p:blipFill>
        <p:spPr>
          <a:xfrm>
            <a:off x="4561582" y="404592"/>
            <a:ext cx="7177672" cy="5810149"/>
          </a:xfrm>
          <a:custGeom>
            <a:avLst/>
            <a:gdLst/>
            <a:ahLst/>
            <a:cxnLst/>
            <a:rect l="l" t="t" r="r" b="b"/>
            <a:pathLst>
              <a:path w="7401982" h="6180550">
                <a:moveTo>
                  <a:pt x="468623" y="34"/>
                </a:moveTo>
                <a:cubicBezTo>
                  <a:pt x="635980" y="409"/>
                  <a:pt x="845682" y="3920"/>
                  <a:pt x="1032947" y="8815"/>
                </a:cubicBezTo>
                <a:lnTo>
                  <a:pt x="6362252" y="38273"/>
                </a:lnTo>
                <a:lnTo>
                  <a:pt x="7392971" y="78157"/>
                </a:lnTo>
                <a:cubicBezTo>
                  <a:pt x="7425268" y="2113988"/>
                  <a:pt x="7360673" y="4125596"/>
                  <a:pt x="7356636" y="6149315"/>
                </a:cubicBezTo>
                <a:lnTo>
                  <a:pt x="7156946" y="6148904"/>
                </a:lnTo>
                <a:lnTo>
                  <a:pt x="1149311" y="6180550"/>
                </a:lnTo>
                <a:cubicBezTo>
                  <a:pt x="670432" y="6151091"/>
                  <a:pt x="328375" y="6180551"/>
                  <a:pt x="0" y="6151091"/>
                </a:cubicBezTo>
                <a:cubicBezTo>
                  <a:pt x="20775" y="3685334"/>
                  <a:pt x="-22804" y="1383584"/>
                  <a:pt x="68412" y="126652"/>
                </a:cubicBezTo>
                <a:cubicBezTo>
                  <a:pt x="76255" y="-27768"/>
                  <a:pt x="69755" y="22759"/>
                  <a:pt x="227100" y="3120"/>
                </a:cubicBezTo>
                <a:cubicBezTo>
                  <a:pt x="283036" y="711"/>
                  <a:pt x="368207" y="-192"/>
                  <a:pt x="468623" y="34"/>
                </a:cubicBezTo>
                <a:close/>
              </a:path>
            </a:pathLst>
          </a:custGeom>
        </p:spPr>
      </p:pic>
      <p:sp>
        <p:nvSpPr>
          <p:cNvPr id="12" name="Freeform: Shape 11">
            <a:extLst>
              <a:ext uri="{FF2B5EF4-FFF2-40B4-BE49-F238E27FC236}">
                <a16:creationId xmlns:a16="http://schemas.microsoft.com/office/drawing/2014/main" id="{53975754-B125-4FFC-9140-F88A16E3D0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560726" y="398616"/>
            <a:ext cx="7177671" cy="5810148"/>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 name="connsiteX0" fmla="*/ 7142118 w 7631470"/>
              <a:gd name="connsiteY0" fmla="*/ 6405352 h 6405386"/>
              <a:gd name="connsiteX1" fmla="*/ 6552830 w 7631470"/>
              <a:gd name="connsiteY1" fmla="*/ 6396252 h 6405386"/>
              <a:gd name="connsiteX2" fmla="*/ 987782 w 7631470"/>
              <a:gd name="connsiteY2" fmla="*/ 6365722 h 6405386"/>
              <a:gd name="connsiteX3" fmla="*/ 0 w 7631470"/>
              <a:gd name="connsiteY3" fmla="*/ 6336938 h 6405386"/>
              <a:gd name="connsiteX4" fmla="*/ 0 w 7631470"/>
              <a:gd name="connsiteY4" fmla="*/ 32372 h 6405386"/>
              <a:gd name="connsiteX5" fmla="*/ 157934 w 7631470"/>
              <a:gd name="connsiteY5" fmla="*/ 32797 h 6405386"/>
              <a:gd name="connsiteX6" fmla="*/ 6431319 w 7631470"/>
              <a:gd name="connsiteY6" fmla="*/ 0 h 6405386"/>
              <a:gd name="connsiteX7" fmla="*/ 7631470 w 7631470"/>
              <a:gd name="connsiteY7" fmla="*/ 30531 h 6405386"/>
              <a:gd name="connsiteX8" fmla="*/ 7560032 w 7631470"/>
              <a:gd name="connsiteY8" fmla="*/ 6274128 h 6405386"/>
              <a:gd name="connsiteX9" fmla="*/ 7394324 w 7631470"/>
              <a:gd name="connsiteY9" fmla="*/ 6402154 h 6405386"/>
              <a:gd name="connsiteX10" fmla="*/ 7142118 w 7631470"/>
              <a:gd name="connsiteY10" fmla="*/ 6405352 h 6405386"/>
              <a:gd name="connsiteX0" fmla="*/ 7154766 w 7644118"/>
              <a:gd name="connsiteY0" fmla="*/ 6405352 h 6405386"/>
              <a:gd name="connsiteX1" fmla="*/ 6565478 w 7644118"/>
              <a:gd name="connsiteY1" fmla="*/ 6396252 h 6405386"/>
              <a:gd name="connsiteX2" fmla="*/ 1000430 w 7644118"/>
              <a:gd name="connsiteY2" fmla="*/ 6365722 h 6405386"/>
              <a:gd name="connsiteX3" fmla="*/ 0 w 7644118"/>
              <a:gd name="connsiteY3" fmla="*/ 6324387 h 6405386"/>
              <a:gd name="connsiteX4" fmla="*/ 12648 w 7644118"/>
              <a:gd name="connsiteY4" fmla="*/ 32372 h 6405386"/>
              <a:gd name="connsiteX5" fmla="*/ 170582 w 7644118"/>
              <a:gd name="connsiteY5" fmla="*/ 32797 h 6405386"/>
              <a:gd name="connsiteX6" fmla="*/ 6443967 w 7644118"/>
              <a:gd name="connsiteY6" fmla="*/ 0 h 6405386"/>
              <a:gd name="connsiteX7" fmla="*/ 7644118 w 7644118"/>
              <a:gd name="connsiteY7" fmla="*/ 30531 h 6405386"/>
              <a:gd name="connsiteX8" fmla="*/ 7572680 w 7644118"/>
              <a:gd name="connsiteY8" fmla="*/ 6274128 h 6405386"/>
              <a:gd name="connsiteX9" fmla="*/ 7406972 w 7644118"/>
              <a:gd name="connsiteY9" fmla="*/ 6402154 h 6405386"/>
              <a:gd name="connsiteX10" fmla="*/ 7154766 w 7644118"/>
              <a:gd name="connsiteY10" fmla="*/ 6405352 h 6405386"/>
              <a:gd name="connsiteX0" fmla="*/ 7167747 w 7657099"/>
              <a:gd name="connsiteY0" fmla="*/ 6405352 h 6405386"/>
              <a:gd name="connsiteX1" fmla="*/ 6578459 w 7657099"/>
              <a:gd name="connsiteY1" fmla="*/ 6396252 h 6405386"/>
              <a:gd name="connsiteX2" fmla="*/ 1013411 w 7657099"/>
              <a:gd name="connsiteY2" fmla="*/ 6365722 h 6405386"/>
              <a:gd name="connsiteX3" fmla="*/ 12981 w 7657099"/>
              <a:gd name="connsiteY3" fmla="*/ 6324387 h 6405386"/>
              <a:gd name="connsiteX4" fmla="*/ 25629 w 7657099"/>
              <a:gd name="connsiteY4" fmla="*/ 32372 h 6405386"/>
              <a:gd name="connsiteX5" fmla="*/ 183563 w 7657099"/>
              <a:gd name="connsiteY5" fmla="*/ 32797 h 6405386"/>
              <a:gd name="connsiteX6" fmla="*/ 6456948 w 7657099"/>
              <a:gd name="connsiteY6" fmla="*/ 0 h 6405386"/>
              <a:gd name="connsiteX7" fmla="*/ 7657099 w 7657099"/>
              <a:gd name="connsiteY7" fmla="*/ 30531 h 6405386"/>
              <a:gd name="connsiteX8" fmla="*/ 7585661 w 7657099"/>
              <a:gd name="connsiteY8" fmla="*/ 6274128 h 6405386"/>
              <a:gd name="connsiteX9" fmla="*/ 7419953 w 7657099"/>
              <a:gd name="connsiteY9" fmla="*/ 6402154 h 6405386"/>
              <a:gd name="connsiteX10" fmla="*/ 7167747 w 7657099"/>
              <a:gd name="connsiteY10" fmla="*/ 6405352 h 6405386"/>
              <a:gd name="connsiteX0" fmla="*/ 7236700 w 7726052"/>
              <a:gd name="connsiteY0" fmla="*/ 6405352 h 6405386"/>
              <a:gd name="connsiteX1" fmla="*/ 6647412 w 7726052"/>
              <a:gd name="connsiteY1" fmla="*/ 6396252 h 6405386"/>
              <a:gd name="connsiteX2" fmla="*/ 1082364 w 7726052"/>
              <a:gd name="connsiteY2" fmla="*/ 6365722 h 6405386"/>
              <a:gd name="connsiteX3" fmla="*/ 6051 w 7726052"/>
              <a:gd name="connsiteY3" fmla="*/ 6324387 h 6405386"/>
              <a:gd name="connsiteX4" fmla="*/ 94582 w 7726052"/>
              <a:gd name="connsiteY4" fmla="*/ 32372 h 6405386"/>
              <a:gd name="connsiteX5" fmla="*/ 252516 w 7726052"/>
              <a:gd name="connsiteY5" fmla="*/ 32797 h 6405386"/>
              <a:gd name="connsiteX6" fmla="*/ 6525901 w 7726052"/>
              <a:gd name="connsiteY6" fmla="*/ 0 h 6405386"/>
              <a:gd name="connsiteX7" fmla="*/ 7726052 w 7726052"/>
              <a:gd name="connsiteY7" fmla="*/ 30531 h 6405386"/>
              <a:gd name="connsiteX8" fmla="*/ 7654614 w 7726052"/>
              <a:gd name="connsiteY8" fmla="*/ 6274128 h 6405386"/>
              <a:gd name="connsiteX9" fmla="*/ 7488906 w 7726052"/>
              <a:gd name="connsiteY9" fmla="*/ 6402154 h 6405386"/>
              <a:gd name="connsiteX10" fmla="*/ 7236700 w 7726052"/>
              <a:gd name="connsiteY10" fmla="*/ 6405352 h 6405386"/>
              <a:gd name="connsiteX0" fmla="*/ 7240058 w 7729410"/>
              <a:gd name="connsiteY0" fmla="*/ 6405352 h 6405386"/>
              <a:gd name="connsiteX1" fmla="*/ 6650770 w 7729410"/>
              <a:gd name="connsiteY1" fmla="*/ 6396252 h 6405386"/>
              <a:gd name="connsiteX2" fmla="*/ 1085722 w 7729410"/>
              <a:gd name="connsiteY2" fmla="*/ 6365722 h 6405386"/>
              <a:gd name="connsiteX3" fmla="*/ 9409 w 7729410"/>
              <a:gd name="connsiteY3" fmla="*/ 6324387 h 6405386"/>
              <a:gd name="connsiteX4" fmla="*/ 47351 w 7729410"/>
              <a:gd name="connsiteY4" fmla="*/ 32372 h 6405386"/>
              <a:gd name="connsiteX5" fmla="*/ 255874 w 7729410"/>
              <a:gd name="connsiteY5" fmla="*/ 32797 h 6405386"/>
              <a:gd name="connsiteX6" fmla="*/ 6529259 w 7729410"/>
              <a:gd name="connsiteY6" fmla="*/ 0 h 6405386"/>
              <a:gd name="connsiteX7" fmla="*/ 7729410 w 7729410"/>
              <a:gd name="connsiteY7" fmla="*/ 30531 h 6405386"/>
              <a:gd name="connsiteX8" fmla="*/ 7657972 w 7729410"/>
              <a:gd name="connsiteY8" fmla="*/ 6274128 h 6405386"/>
              <a:gd name="connsiteX9" fmla="*/ 7492264 w 7729410"/>
              <a:gd name="connsiteY9" fmla="*/ 6402154 h 6405386"/>
              <a:gd name="connsiteX10" fmla="*/ 7240058 w 7729410"/>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29410" h="6405386">
                <a:moveTo>
                  <a:pt x="7240058" y="6405352"/>
                </a:moveTo>
                <a:cubicBezTo>
                  <a:pt x="7065297" y="6404963"/>
                  <a:pt x="6846319" y="6401325"/>
                  <a:pt x="6650770" y="6396252"/>
                </a:cubicBezTo>
                <a:lnTo>
                  <a:pt x="1085722" y="6365722"/>
                </a:lnTo>
                <a:lnTo>
                  <a:pt x="9409" y="6324387"/>
                </a:lnTo>
                <a:cubicBezTo>
                  <a:pt x="-24317" y="4214496"/>
                  <a:pt x="43135" y="2129710"/>
                  <a:pt x="47351" y="32372"/>
                </a:cubicBezTo>
                <a:lnTo>
                  <a:pt x="255874" y="32797"/>
                </a:lnTo>
                <a:lnTo>
                  <a:pt x="6529259" y="0"/>
                </a:lnTo>
                <a:cubicBezTo>
                  <a:pt x="7029322" y="30531"/>
                  <a:pt x="7386510" y="-1"/>
                  <a:pt x="7729410" y="30531"/>
                </a:cubicBezTo>
                <a:cubicBezTo>
                  <a:pt x="7707716" y="2585987"/>
                  <a:pt x="7753223" y="4971471"/>
                  <a:pt x="7657972" y="6274128"/>
                </a:cubicBezTo>
                <a:cubicBezTo>
                  <a:pt x="7649782" y="6434165"/>
                  <a:pt x="7656570" y="6381800"/>
                  <a:pt x="7492264" y="6402154"/>
                </a:cubicBezTo>
                <a:cubicBezTo>
                  <a:pt x="7433854" y="6404650"/>
                  <a:pt x="7344915" y="6405586"/>
                  <a:pt x="7240058" y="6405352"/>
                </a:cubicBezTo>
                <a:close/>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2C673667-46AA-4DF0-A85B-F7D6E52DB8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539370" flipH="1" flipV="1">
            <a:off x="617882" y="494866"/>
            <a:ext cx="4036224" cy="2597228"/>
          </a:xfrm>
          <a:custGeom>
            <a:avLst/>
            <a:gdLst>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403600 w 3637280"/>
              <a:gd name="connsiteY39" fmla="*/ 3505200 h 4023360"/>
              <a:gd name="connsiteX40" fmla="*/ 3505200 w 3637280"/>
              <a:gd name="connsiteY40" fmla="*/ 3596640 h 4023360"/>
              <a:gd name="connsiteX41" fmla="*/ 3545840 w 3637280"/>
              <a:gd name="connsiteY41" fmla="*/ 3637280 h 4023360"/>
              <a:gd name="connsiteX42" fmla="*/ 3596640 w 3637280"/>
              <a:gd name="connsiteY42" fmla="*/ 3667760 h 4023360"/>
              <a:gd name="connsiteX43" fmla="*/ 3637280 w 3637280"/>
              <a:gd name="connsiteY43" fmla="*/ 3688080 h 4023360"/>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505200 w 3637280"/>
              <a:gd name="connsiteY39" fmla="*/ 3596640 h 4023360"/>
              <a:gd name="connsiteX40" fmla="*/ 3545840 w 3637280"/>
              <a:gd name="connsiteY40" fmla="*/ 3637280 h 4023360"/>
              <a:gd name="connsiteX41" fmla="*/ 3596640 w 3637280"/>
              <a:gd name="connsiteY41" fmla="*/ 3667760 h 4023360"/>
              <a:gd name="connsiteX42" fmla="*/ 3637280 w 3637280"/>
              <a:gd name="connsiteY42" fmla="*/ 3688080 h 4023360"/>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505200 w 3637280"/>
              <a:gd name="connsiteY39" fmla="*/ 3596640 h 4023360"/>
              <a:gd name="connsiteX40" fmla="*/ 3596640 w 3637280"/>
              <a:gd name="connsiteY40" fmla="*/ 3667760 h 4023360"/>
              <a:gd name="connsiteX41" fmla="*/ 3637280 w 3637280"/>
              <a:gd name="connsiteY41" fmla="*/ 3688080 h 4023360"/>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505200 w 3637280"/>
              <a:gd name="connsiteY39" fmla="*/ 3596640 h 4023360"/>
              <a:gd name="connsiteX40" fmla="*/ 3596640 w 3637280"/>
              <a:gd name="connsiteY40" fmla="*/ 3667760 h 4023360"/>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505200 w 3637280"/>
              <a:gd name="connsiteY39" fmla="*/ 3596640 h 4023360"/>
              <a:gd name="connsiteX0" fmla="*/ 3637280 w 3820160"/>
              <a:gd name="connsiteY0" fmla="*/ 3352800 h 4023360"/>
              <a:gd name="connsiteX1" fmla="*/ 3606800 w 3820160"/>
              <a:gd name="connsiteY1" fmla="*/ 3403600 h 4023360"/>
              <a:gd name="connsiteX2" fmla="*/ 3556000 w 3820160"/>
              <a:gd name="connsiteY2" fmla="*/ 3474720 h 4023360"/>
              <a:gd name="connsiteX3" fmla="*/ 3535680 w 3820160"/>
              <a:gd name="connsiteY3" fmla="*/ 3505200 h 4023360"/>
              <a:gd name="connsiteX4" fmla="*/ 3515360 w 3820160"/>
              <a:gd name="connsiteY4" fmla="*/ 3525520 h 4023360"/>
              <a:gd name="connsiteX5" fmla="*/ 3474720 w 3820160"/>
              <a:gd name="connsiteY5" fmla="*/ 3576320 h 4023360"/>
              <a:gd name="connsiteX6" fmla="*/ 3230880 w 3820160"/>
              <a:gd name="connsiteY6" fmla="*/ 3749040 h 4023360"/>
              <a:gd name="connsiteX7" fmla="*/ 2763520 w 3820160"/>
              <a:gd name="connsiteY7" fmla="*/ 3931920 h 4023360"/>
              <a:gd name="connsiteX8" fmla="*/ 2407920 w 3820160"/>
              <a:gd name="connsiteY8" fmla="*/ 4013200 h 4023360"/>
              <a:gd name="connsiteX9" fmla="*/ 2204720 w 3820160"/>
              <a:gd name="connsiteY9" fmla="*/ 4023360 h 4023360"/>
              <a:gd name="connsiteX10" fmla="*/ 1869440 w 3820160"/>
              <a:gd name="connsiteY10" fmla="*/ 4013200 h 4023360"/>
              <a:gd name="connsiteX11" fmla="*/ 1483360 w 3820160"/>
              <a:gd name="connsiteY11" fmla="*/ 3942080 h 4023360"/>
              <a:gd name="connsiteX12" fmla="*/ 1259840 w 3820160"/>
              <a:gd name="connsiteY12" fmla="*/ 3870960 h 4023360"/>
              <a:gd name="connsiteX13" fmla="*/ 1056640 w 3820160"/>
              <a:gd name="connsiteY13" fmla="*/ 3779520 h 4023360"/>
              <a:gd name="connsiteX14" fmla="*/ 792480 w 3820160"/>
              <a:gd name="connsiteY14" fmla="*/ 3616960 h 4023360"/>
              <a:gd name="connsiteX15" fmla="*/ 355600 w 3820160"/>
              <a:gd name="connsiteY15" fmla="*/ 3017520 h 4023360"/>
              <a:gd name="connsiteX16" fmla="*/ 152400 w 3820160"/>
              <a:gd name="connsiteY16" fmla="*/ 2611120 h 4023360"/>
              <a:gd name="connsiteX17" fmla="*/ 30480 w 3820160"/>
              <a:gd name="connsiteY17" fmla="*/ 2204720 h 4023360"/>
              <a:gd name="connsiteX18" fmla="*/ 0 w 3820160"/>
              <a:gd name="connsiteY18" fmla="*/ 1981200 h 4023360"/>
              <a:gd name="connsiteX19" fmla="*/ 71120 w 3820160"/>
              <a:gd name="connsiteY19" fmla="*/ 1158240 h 4023360"/>
              <a:gd name="connsiteX20" fmla="*/ 132080 w 3820160"/>
              <a:gd name="connsiteY20" fmla="*/ 975360 h 4023360"/>
              <a:gd name="connsiteX21" fmla="*/ 294640 w 3820160"/>
              <a:gd name="connsiteY21" fmla="*/ 690880 h 4023360"/>
              <a:gd name="connsiteX22" fmla="*/ 751840 w 3820160"/>
              <a:gd name="connsiteY22" fmla="*/ 254000 h 4023360"/>
              <a:gd name="connsiteX23" fmla="*/ 1127760 w 3820160"/>
              <a:gd name="connsiteY23" fmla="*/ 71120 h 4023360"/>
              <a:gd name="connsiteX24" fmla="*/ 1432560 w 3820160"/>
              <a:gd name="connsiteY24" fmla="*/ 10160 h 4023360"/>
              <a:gd name="connsiteX25" fmla="*/ 1625600 w 3820160"/>
              <a:gd name="connsiteY25" fmla="*/ 0 h 4023360"/>
              <a:gd name="connsiteX26" fmla="*/ 2174240 w 3820160"/>
              <a:gd name="connsiteY26" fmla="*/ 20320 h 4023360"/>
              <a:gd name="connsiteX27" fmla="*/ 2407920 w 3820160"/>
              <a:gd name="connsiteY27" fmla="*/ 101600 h 4023360"/>
              <a:gd name="connsiteX28" fmla="*/ 2580640 w 3820160"/>
              <a:gd name="connsiteY28" fmla="*/ 223520 h 4023360"/>
              <a:gd name="connsiteX29" fmla="*/ 2794000 w 3820160"/>
              <a:gd name="connsiteY29" fmla="*/ 599440 h 4023360"/>
              <a:gd name="connsiteX30" fmla="*/ 2885440 w 3820160"/>
              <a:gd name="connsiteY30" fmla="*/ 853440 h 4023360"/>
              <a:gd name="connsiteX31" fmla="*/ 3007360 w 3820160"/>
              <a:gd name="connsiteY31" fmla="*/ 1361440 h 4023360"/>
              <a:gd name="connsiteX32" fmla="*/ 3078480 w 3820160"/>
              <a:gd name="connsiteY32" fmla="*/ 1899920 h 4023360"/>
              <a:gd name="connsiteX33" fmla="*/ 3078480 w 3820160"/>
              <a:gd name="connsiteY33" fmla="*/ 2570480 h 4023360"/>
              <a:gd name="connsiteX34" fmla="*/ 3037840 w 3820160"/>
              <a:gd name="connsiteY34" fmla="*/ 2844800 h 4023360"/>
              <a:gd name="connsiteX35" fmla="*/ 3017520 w 3820160"/>
              <a:gd name="connsiteY35" fmla="*/ 2926080 h 4023360"/>
              <a:gd name="connsiteX36" fmla="*/ 2997200 w 3820160"/>
              <a:gd name="connsiteY36" fmla="*/ 2966720 h 4023360"/>
              <a:gd name="connsiteX37" fmla="*/ 3068320 w 3820160"/>
              <a:gd name="connsiteY37" fmla="*/ 3098800 h 4023360"/>
              <a:gd name="connsiteX38" fmla="*/ 3108960 w 3820160"/>
              <a:gd name="connsiteY38" fmla="*/ 3169920 h 4023360"/>
              <a:gd name="connsiteX39" fmla="*/ 3820160 w 3820160"/>
              <a:gd name="connsiteY39" fmla="*/ 3078480 h 4023360"/>
              <a:gd name="connsiteX0" fmla="*/ 3606800 w 3820160"/>
              <a:gd name="connsiteY0" fmla="*/ 3403600 h 4023360"/>
              <a:gd name="connsiteX1" fmla="*/ 3556000 w 3820160"/>
              <a:gd name="connsiteY1" fmla="*/ 3474720 h 4023360"/>
              <a:gd name="connsiteX2" fmla="*/ 3535680 w 3820160"/>
              <a:gd name="connsiteY2" fmla="*/ 3505200 h 4023360"/>
              <a:gd name="connsiteX3" fmla="*/ 3515360 w 3820160"/>
              <a:gd name="connsiteY3" fmla="*/ 3525520 h 4023360"/>
              <a:gd name="connsiteX4" fmla="*/ 3474720 w 3820160"/>
              <a:gd name="connsiteY4" fmla="*/ 3576320 h 4023360"/>
              <a:gd name="connsiteX5" fmla="*/ 3230880 w 3820160"/>
              <a:gd name="connsiteY5" fmla="*/ 3749040 h 4023360"/>
              <a:gd name="connsiteX6" fmla="*/ 2763520 w 3820160"/>
              <a:gd name="connsiteY6" fmla="*/ 3931920 h 4023360"/>
              <a:gd name="connsiteX7" fmla="*/ 2407920 w 3820160"/>
              <a:gd name="connsiteY7" fmla="*/ 4013200 h 4023360"/>
              <a:gd name="connsiteX8" fmla="*/ 2204720 w 3820160"/>
              <a:gd name="connsiteY8" fmla="*/ 4023360 h 4023360"/>
              <a:gd name="connsiteX9" fmla="*/ 1869440 w 3820160"/>
              <a:gd name="connsiteY9" fmla="*/ 4013200 h 4023360"/>
              <a:gd name="connsiteX10" fmla="*/ 1483360 w 3820160"/>
              <a:gd name="connsiteY10" fmla="*/ 3942080 h 4023360"/>
              <a:gd name="connsiteX11" fmla="*/ 1259840 w 3820160"/>
              <a:gd name="connsiteY11" fmla="*/ 3870960 h 4023360"/>
              <a:gd name="connsiteX12" fmla="*/ 1056640 w 3820160"/>
              <a:gd name="connsiteY12" fmla="*/ 3779520 h 4023360"/>
              <a:gd name="connsiteX13" fmla="*/ 792480 w 3820160"/>
              <a:gd name="connsiteY13" fmla="*/ 3616960 h 4023360"/>
              <a:gd name="connsiteX14" fmla="*/ 355600 w 3820160"/>
              <a:gd name="connsiteY14" fmla="*/ 3017520 h 4023360"/>
              <a:gd name="connsiteX15" fmla="*/ 152400 w 3820160"/>
              <a:gd name="connsiteY15" fmla="*/ 2611120 h 4023360"/>
              <a:gd name="connsiteX16" fmla="*/ 30480 w 3820160"/>
              <a:gd name="connsiteY16" fmla="*/ 2204720 h 4023360"/>
              <a:gd name="connsiteX17" fmla="*/ 0 w 3820160"/>
              <a:gd name="connsiteY17" fmla="*/ 1981200 h 4023360"/>
              <a:gd name="connsiteX18" fmla="*/ 71120 w 3820160"/>
              <a:gd name="connsiteY18" fmla="*/ 1158240 h 4023360"/>
              <a:gd name="connsiteX19" fmla="*/ 132080 w 3820160"/>
              <a:gd name="connsiteY19" fmla="*/ 975360 h 4023360"/>
              <a:gd name="connsiteX20" fmla="*/ 294640 w 3820160"/>
              <a:gd name="connsiteY20" fmla="*/ 690880 h 4023360"/>
              <a:gd name="connsiteX21" fmla="*/ 751840 w 3820160"/>
              <a:gd name="connsiteY21" fmla="*/ 254000 h 4023360"/>
              <a:gd name="connsiteX22" fmla="*/ 1127760 w 3820160"/>
              <a:gd name="connsiteY22" fmla="*/ 71120 h 4023360"/>
              <a:gd name="connsiteX23" fmla="*/ 1432560 w 3820160"/>
              <a:gd name="connsiteY23" fmla="*/ 10160 h 4023360"/>
              <a:gd name="connsiteX24" fmla="*/ 1625600 w 3820160"/>
              <a:gd name="connsiteY24" fmla="*/ 0 h 4023360"/>
              <a:gd name="connsiteX25" fmla="*/ 2174240 w 3820160"/>
              <a:gd name="connsiteY25" fmla="*/ 20320 h 4023360"/>
              <a:gd name="connsiteX26" fmla="*/ 2407920 w 3820160"/>
              <a:gd name="connsiteY26" fmla="*/ 101600 h 4023360"/>
              <a:gd name="connsiteX27" fmla="*/ 2580640 w 3820160"/>
              <a:gd name="connsiteY27" fmla="*/ 223520 h 4023360"/>
              <a:gd name="connsiteX28" fmla="*/ 2794000 w 3820160"/>
              <a:gd name="connsiteY28" fmla="*/ 599440 h 4023360"/>
              <a:gd name="connsiteX29" fmla="*/ 2885440 w 3820160"/>
              <a:gd name="connsiteY29" fmla="*/ 853440 h 4023360"/>
              <a:gd name="connsiteX30" fmla="*/ 3007360 w 3820160"/>
              <a:gd name="connsiteY30" fmla="*/ 1361440 h 4023360"/>
              <a:gd name="connsiteX31" fmla="*/ 3078480 w 3820160"/>
              <a:gd name="connsiteY31" fmla="*/ 1899920 h 4023360"/>
              <a:gd name="connsiteX32" fmla="*/ 3078480 w 3820160"/>
              <a:gd name="connsiteY32" fmla="*/ 2570480 h 4023360"/>
              <a:gd name="connsiteX33" fmla="*/ 3037840 w 3820160"/>
              <a:gd name="connsiteY33" fmla="*/ 2844800 h 4023360"/>
              <a:gd name="connsiteX34" fmla="*/ 3017520 w 3820160"/>
              <a:gd name="connsiteY34" fmla="*/ 2926080 h 4023360"/>
              <a:gd name="connsiteX35" fmla="*/ 2997200 w 3820160"/>
              <a:gd name="connsiteY35" fmla="*/ 2966720 h 4023360"/>
              <a:gd name="connsiteX36" fmla="*/ 3068320 w 3820160"/>
              <a:gd name="connsiteY36" fmla="*/ 3098800 h 4023360"/>
              <a:gd name="connsiteX37" fmla="*/ 3108960 w 3820160"/>
              <a:gd name="connsiteY37" fmla="*/ 3169920 h 4023360"/>
              <a:gd name="connsiteX38" fmla="*/ 3820160 w 3820160"/>
              <a:gd name="connsiteY38" fmla="*/ 3078480 h 4023360"/>
              <a:gd name="connsiteX0" fmla="*/ 3556000 w 3820160"/>
              <a:gd name="connsiteY0" fmla="*/ 3474720 h 4023360"/>
              <a:gd name="connsiteX1" fmla="*/ 3535680 w 3820160"/>
              <a:gd name="connsiteY1" fmla="*/ 3505200 h 4023360"/>
              <a:gd name="connsiteX2" fmla="*/ 3515360 w 3820160"/>
              <a:gd name="connsiteY2" fmla="*/ 3525520 h 4023360"/>
              <a:gd name="connsiteX3" fmla="*/ 3474720 w 3820160"/>
              <a:gd name="connsiteY3" fmla="*/ 3576320 h 4023360"/>
              <a:gd name="connsiteX4" fmla="*/ 3230880 w 3820160"/>
              <a:gd name="connsiteY4" fmla="*/ 3749040 h 4023360"/>
              <a:gd name="connsiteX5" fmla="*/ 2763520 w 3820160"/>
              <a:gd name="connsiteY5" fmla="*/ 3931920 h 4023360"/>
              <a:gd name="connsiteX6" fmla="*/ 2407920 w 3820160"/>
              <a:gd name="connsiteY6" fmla="*/ 4013200 h 4023360"/>
              <a:gd name="connsiteX7" fmla="*/ 2204720 w 3820160"/>
              <a:gd name="connsiteY7" fmla="*/ 4023360 h 4023360"/>
              <a:gd name="connsiteX8" fmla="*/ 1869440 w 3820160"/>
              <a:gd name="connsiteY8" fmla="*/ 4013200 h 4023360"/>
              <a:gd name="connsiteX9" fmla="*/ 1483360 w 3820160"/>
              <a:gd name="connsiteY9" fmla="*/ 3942080 h 4023360"/>
              <a:gd name="connsiteX10" fmla="*/ 1259840 w 3820160"/>
              <a:gd name="connsiteY10" fmla="*/ 3870960 h 4023360"/>
              <a:gd name="connsiteX11" fmla="*/ 1056640 w 3820160"/>
              <a:gd name="connsiteY11" fmla="*/ 3779520 h 4023360"/>
              <a:gd name="connsiteX12" fmla="*/ 792480 w 3820160"/>
              <a:gd name="connsiteY12" fmla="*/ 3616960 h 4023360"/>
              <a:gd name="connsiteX13" fmla="*/ 355600 w 3820160"/>
              <a:gd name="connsiteY13" fmla="*/ 3017520 h 4023360"/>
              <a:gd name="connsiteX14" fmla="*/ 152400 w 3820160"/>
              <a:gd name="connsiteY14" fmla="*/ 2611120 h 4023360"/>
              <a:gd name="connsiteX15" fmla="*/ 30480 w 3820160"/>
              <a:gd name="connsiteY15" fmla="*/ 2204720 h 4023360"/>
              <a:gd name="connsiteX16" fmla="*/ 0 w 3820160"/>
              <a:gd name="connsiteY16" fmla="*/ 1981200 h 4023360"/>
              <a:gd name="connsiteX17" fmla="*/ 71120 w 3820160"/>
              <a:gd name="connsiteY17" fmla="*/ 1158240 h 4023360"/>
              <a:gd name="connsiteX18" fmla="*/ 132080 w 3820160"/>
              <a:gd name="connsiteY18" fmla="*/ 975360 h 4023360"/>
              <a:gd name="connsiteX19" fmla="*/ 294640 w 3820160"/>
              <a:gd name="connsiteY19" fmla="*/ 690880 h 4023360"/>
              <a:gd name="connsiteX20" fmla="*/ 751840 w 3820160"/>
              <a:gd name="connsiteY20" fmla="*/ 254000 h 4023360"/>
              <a:gd name="connsiteX21" fmla="*/ 1127760 w 3820160"/>
              <a:gd name="connsiteY21" fmla="*/ 71120 h 4023360"/>
              <a:gd name="connsiteX22" fmla="*/ 1432560 w 3820160"/>
              <a:gd name="connsiteY22" fmla="*/ 10160 h 4023360"/>
              <a:gd name="connsiteX23" fmla="*/ 1625600 w 3820160"/>
              <a:gd name="connsiteY23" fmla="*/ 0 h 4023360"/>
              <a:gd name="connsiteX24" fmla="*/ 2174240 w 3820160"/>
              <a:gd name="connsiteY24" fmla="*/ 20320 h 4023360"/>
              <a:gd name="connsiteX25" fmla="*/ 2407920 w 3820160"/>
              <a:gd name="connsiteY25" fmla="*/ 101600 h 4023360"/>
              <a:gd name="connsiteX26" fmla="*/ 2580640 w 3820160"/>
              <a:gd name="connsiteY26" fmla="*/ 223520 h 4023360"/>
              <a:gd name="connsiteX27" fmla="*/ 2794000 w 3820160"/>
              <a:gd name="connsiteY27" fmla="*/ 599440 h 4023360"/>
              <a:gd name="connsiteX28" fmla="*/ 2885440 w 3820160"/>
              <a:gd name="connsiteY28" fmla="*/ 853440 h 4023360"/>
              <a:gd name="connsiteX29" fmla="*/ 3007360 w 3820160"/>
              <a:gd name="connsiteY29" fmla="*/ 1361440 h 4023360"/>
              <a:gd name="connsiteX30" fmla="*/ 3078480 w 3820160"/>
              <a:gd name="connsiteY30" fmla="*/ 1899920 h 4023360"/>
              <a:gd name="connsiteX31" fmla="*/ 3078480 w 3820160"/>
              <a:gd name="connsiteY31" fmla="*/ 2570480 h 4023360"/>
              <a:gd name="connsiteX32" fmla="*/ 3037840 w 3820160"/>
              <a:gd name="connsiteY32" fmla="*/ 2844800 h 4023360"/>
              <a:gd name="connsiteX33" fmla="*/ 3017520 w 3820160"/>
              <a:gd name="connsiteY33" fmla="*/ 2926080 h 4023360"/>
              <a:gd name="connsiteX34" fmla="*/ 2997200 w 3820160"/>
              <a:gd name="connsiteY34" fmla="*/ 2966720 h 4023360"/>
              <a:gd name="connsiteX35" fmla="*/ 3068320 w 3820160"/>
              <a:gd name="connsiteY35" fmla="*/ 3098800 h 4023360"/>
              <a:gd name="connsiteX36" fmla="*/ 3108960 w 3820160"/>
              <a:gd name="connsiteY36" fmla="*/ 3169920 h 4023360"/>
              <a:gd name="connsiteX37" fmla="*/ 3820160 w 3820160"/>
              <a:gd name="connsiteY37" fmla="*/ 3078480 h 4023360"/>
              <a:gd name="connsiteX0" fmla="*/ 3535680 w 3820160"/>
              <a:gd name="connsiteY0" fmla="*/ 3505200 h 4023360"/>
              <a:gd name="connsiteX1" fmla="*/ 3515360 w 3820160"/>
              <a:gd name="connsiteY1" fmla="*/ 3525520 h 4023360"/>
              <a:gd name="connsiteX2" fmla="*/ 3474720 w 3820160"/>
              <a:gd name="connsiteY2" fmla="*/ 3576320 h 4023360"/>
              <a:gd name="connsiteX3" fmla="*/ 3230880 w 3820160"/>
              <a:gd name="connsiteY3" fmla="*/ 3749040 h 4023360"/>
              <a:gd name="connsiteX4" fmla="*/ 2763520 w 3820160"/>
              <a:gd name="connsiteY4" fmla="*/ 3931920 h 4023360"/>
              <a:gd name="connsiteX5" fmla="*/ 2407920 w 3820160"/>
              <a:gd name="connsiteY5" fmla="*/ 4013200 h 4023360"/>
              <a:gd name="connsiteX6" fmla="*/ 2204720 w 3820160"/>
              <a:gd name="connsiteY6" fmla="*/ 4023360 h 4023360"/>
              <a:gd name="connsiteX7" fmla="*/ 1869440 w 3820160"/>
              <a:gd name="connsiteY7" fmla="*/ 4013200 h 4023360"/>
              <a:gd name="connsiteX8" fmla="*/ 1483360 w 3820160"/>
              <a:gd name="connsiteY8" fmla="*/ 3942080 h 4023360"/>
              <a:gd name="connsiteX9" fmla="*/ 1259840 w 3820160"/>
              <a:gd name="connsiteY9" fmla="*/ 3870960 h 4023360"/>
              <a:gd name="connsiteX10" fmla="*/ 1056640 w 3820160"/>
              <a:gd name="connsiteY10" fmla="*/ 3779520 h 4023360"/>
              <a:gd name="connsiteX11" fmla="*/ 792480 w 3820160"/>
              <a:gd name="connsiteY11" fmla="*/ 3616960 h 4023360"/>
              <a:gd name="connsiteX12" fmla="*/ 355600 w 3820160"/>
              <a:gd name="connsiteY12" fmla="*/ 3017520 h 4023360"/>
              <a:gd name="connsiteX13" fmla="*/ 152400 w 3820160"/>
              <a:gd name="connsiteY13" fmla="*/ 2611120 h 4023360"/>
              <a:gd name="connsiteX14" fmla="*/ 30480 w 3820160"/>
              <a:gd name="connsiteY14" fmla="*/ 2204720 h 4023360"/>
              <a:gd name="connsiteX15" fmla="*/ 0 w 3820160"/>
              <a:gd name="connsiteY15" fmla="*/ 1981200 h 4023360"/>
              <a:gd name="connsiteX16" fmla="*/ 71120 w 3820160"/>
              <a:gd name="connsiteY16" fmla="*/ 1158240 h 4023360"/>
              <a:gd name="connsiteX17" fmla="*/ 132080 w 3820160"/>
              <a:gd name="connsiteY17" fmla="*/ 975360 h 4023360"/>
              <a:gd name="connsiteX18" fmla="*/ 294640 w 3820160"/>
              <a:gd name="connsiteY18" fmla="*/ 690880 h 4023360"/>
              <a:gd name="connsiteX19" fmla="*/ 751840 w 3820160"/>
              <a:gd name="connsiteY19" fmla="*/ 254000 h 4023360"/>
              <a:gd name="connsiteX20" fmla="*/ 1127760 w 3820160"/>
              <a:gd name="connsiteY20" fmla="*/ 71120 h 4023360"/>
              <a:gd name="connsiteX21" fmla="*/ 1432560 w 3820160"/>
              <a:gd name="connsiteY21" fmla="*/ 10160 h 4023360"/>
              <a:gd name="connsiteX22" fmla="*/ 1625600 w 3820160"/>
              <a:gd name="connsiteY22" fmla="*/ 0 h 4023360"/>
              <a:gd name="connsiteX23" fmla="*/ 2174240 w 3820160"/>
              <a:gd name="connsiteY23" fmla="*/ 20320 h 4023360"/>
              <a:gd name="connsiteX24" fmla="*/ 2407920 w 3820160"/>
              <a:gd name="connsiteY24" fmla="*/ 101600 h 4023360"/>
              <a:gd name="connsiteX25" fmla="*/ 2580640 w 3820160"/>
              <a:gd name="connsiteY25" fmla="*/ 223520 h 4023360"/>
              <a:gd name="connsiteX26" fmla="*/ 2794000 w 3820160"/>
              <a:gd name="connsiteY26" fmla="*/ 599440 h 4023360"/>
              <a:gd name="connsiteX27" fmla="*/ 2885440 w 3820160"/>
              <a:gd name="connsiteY27" fmla="*/ 853440 h 4023360"/>
              <a:gd name="connsiteX28" fmla="*/ 3007360 w 3820160"/>
              <a:gd name="connsiteY28" fmla="*/ 1361440 h 4023360"/>
              <a:gd name="connsiteX29" fmla="*/ 3078480 w 3820160"/>
              <a:gd name="connsiteY29" fmla="*/ 1899920 h 4023360"/>
              <a:gd name="connsiteX30" fmla="*/ 3078480 w 3820160"/>
              <a:gd name="connsiteY30" fmla="*/ 2570480 h 4023360"/>
              <a:gd name="connsiteX31" fmla="*/ 3037840 w 3820160"/>
              <a:gd name="connsiteY31" fmla="*/ 2844800 h 4023360"/>
              <a:gd name="connsiteX32" fmla="*/ 3017520 w 3820160"/>
              <a:gd name="connsiteY32" fmla="*/ 2926080 h 4023360"/>
              <a:gd name="connsiteX33" fmla="*/ 2997200 w 3820160"/>
              <a:gd name="connsiteY33" fmla="*/ 2966720 h 4023360"/>
              <a:gd name="connsiteX34" fmla="*/ 3068320 w 3820160"/>
              <a:gd name="connsiteY34" fmla="*/ 3098800 h 4023360"/>
              <a:gd name="connsiteX35" fmla="*/ 3108960 w 3820160"/>
              <a:gd name="connsiteY35" fmla="*/ 3169920 h 4023360"/>
              <a:gd name="connsiteX36" fmla="*/ 3820160 w 3820160"/>
              <a:gd name="connsiteY36" fmla="*/ 3078480 h 4023360"/>
              <a:gd name="connsiteX0" fmla="*/ 3535680 w 3820160"/>
              <a:gd name="connsiteY0" fmla="*/ 3505200 h 4023360"/>
              <a:gd name="connsiteX1" fmla="*/ 3474720 w 3820160"/>
              <a:gd name="connsiteY1" fmla="*/ 3576320 h 4023360"/>
              <a:gd name="connsiteX2" fmla="*/ 3230880 w 3820160"/>
              <a:gd name="connsiteY2" fmla="*/ 3749040 h 4023360"/>
              <a:gd name="connsiteX3" fmla="*/ 2763520 w 3820160"/>
              <a:gd name="connsiteY3" fmla="*/ 3931920 h 4023360"/>
              <a:gd name="connsiteX4" fmla="*/ 2407920 w 3820160"/>
              <a:gd name="connsiteY4" fmla="*/ 4013200 h 4023360"/>
              <a:gd name="connsiteX5" fmla="*/ 2204720 w 3820160"/>
              <a:gd name="connsiteY5" fmla="*/ 4023360 h 4023360"/>
              <a:gd name="connsiteX6" fmla="*/ 1869440 w 3820160"/>
              <a:gd name="connsiteY6" fmla="*/ 4013200 h 4023360"/>
              <a:gd name="connsiteX7" fmla="*/ 1483360 w 3820160"/>
              <a:gd name="connsiteY7" fmla="*/ 3942080 h 4023360"/>
              <a:gd name="connsiteX8" fmla="*/ 1259840 w 3820160"/>
              <a:gd name="connsiteY8" fmla="*/ 3870960 h 4023360"/>
              <a:gd name="connsiteX9" fmla="*/ 1056640 w 3820160"/>
              <a:gd name="connsiteY9" fmla="*/ 3779520 h 4023360"/>
              <a:gd name="connsiteX10" fmla="*/ 792480 w 3820160"/>
              <a:gd name="connsiteY10" fmla="*/ 3616960 h 4023360"/>
              <a:gd name="connsiteX11" fmla="*/ 355600 w 3820160"/>
              <a:gd name="connsiteY11" fmla="*/ 3017520 h 4023360"/>
              <a:gd name="connsiteX12" fmla="*/ 152400 w 3820160"/>
              <a:gd name="connsiteY12" fmla="*/ 2611120 h 4023360"/>
              <a:gd name="connsiteX13" fmla="*/ 30480 w 3820160"/>
              <a:gd name="connsiteY13" fmla="*/ 2204720 h 4023360"/>
              <a:gd name="connsiteX14" fmla="*/ 0 w 3820160"/>
              <a:gd name="connsiteY14" fmla="*/ 1981200 h 4023360"/>
              <a:gd name="connsiteX15" fmla="*/ 71120 w 3820160"/>
              <a:gd name="connsiteY15" fmla="*/ 1158240 h 4023360"/>
              <a:gd name="connsiteX16" fmla="*/ 132080 w 3820160"/>
              <a:gd name="connsiteY16" fmla="*/ 975360 h 4023360"/>
              <a:gd name="connsiteX17" fmla="*/ 294640 w 3820160"/>
              <a:gd name="connsiteY17" fmla="*/ 690880 h 4023360"/>
              <a:gd name="connsiteX18" fmla="*/ 751840 w 3820160"/>
              <a:gd name="connsiteY18" fmla="*/ 254000 h 4023360"/>
              <a:gd name="connsiteX19" fmla="*/ 1127760 w 3820160"/>
              <a:gd name="connsiteY19" fmla="*/ 71120 h 4023360"/>
              <a:gd name="connsiteX20" fmla="*/ 1432560 w 3820160"/>
              <a:gd name="connsiteY20" fmla="*/ 10160 h 4023360"/>
              <a:gd name="connsiteX21" fmla="*/ 1625600 w 3820160"/>
              <a:gd name="connsiteY21" fmla="*/ 0 h 4023360"/>
              <a:gd name="connsiteX22" fmla="*/ 2174240 w 3820160"/>
              <a:gd name="connsiteY22" fmla="*/ 20320 h 4023360"/>
              <a:gd name="connsiteX23" fmla="*/ 2407920 w 3820160"/>
              <a:gd name="connsiteY23" fmla="*/ 101600 h 4023360"/>
              <a:gd name="connsiteX24" fmla="*/ 2580640 w 3820160"/>
              <a:gd name="connsiteY24" fmla="*/ 223520 h 4023360"/>
              <a:gd name="connsiteX25" fmla="*/ 2794000 w 3820160"/>
              <a:gd name="connsiteY25" fmla="*/ 599440 h 4023360"/>
              <a:gd name="connsiteX26" fmla="*/ 2885440 w 3820160"/>
              <a:gd name="connsiteY26" fmla="*/ 853440 h 4023360"/>
              <a:gd name="connsiteX27" fmla="*/ 3007360 w 3820160"/>
              <a:gd name="connsiteY27" fmla="*/ 1361440 h 4023360"/>
              <a:gd name="connsiteX28" fmla="*/ 3078480 w 3820160"/>
              <a:gd name="connsiteY28" fmla="*/ 1899920 h 4023360"/>
              <a:gd name="connsiteX29" fmla="*/ 3078480 w 3820160"/>
              <a:gd name="connsiteY29" fmla="*/ 2570480 h 4023360"/>
              <a:gd name="connsiteX30" fmla="*/ 3037840 w 3820160"/>
              <a:gd name="connsiteY30" fmla="*/ 2844800 h 4023360"/>
              <a:gd name="connsiteX31" fmla="*/ 3017520 w 3820160"/>
              <a:gd name="connsiteY31" fmla="*/ 2926080 h 4023360"/>
              <a:gd name="connsiteX32" fmla="*/ 2997200 w 3820160"/>
              <a:gd name="connsiteY32" fmla="*/ 2966720 h 4023360"/>
              <a:gd name="connsiteX33" fmla="*/ 3068320 w 3820160"/>
              <a:gd name="connsiteY33" fmla="*/ 3098800 h 4023360"/>
              <a:gd name="connsiteX34" fmla="*/ 3108960 w 3820160"/>
              <a:gd name="connsiteY34" fmla="*/ 3169920 h 4023360"/>
              <a:gd name="connsiteX35" fmla="*/ 3820160 w 3820160"/>
              <a:gd name="connsiteY35" fmla="*/ 3078480 h 4023360"/>
              <a:gd name="connsiteX0" fmla="*/ 3810000 w 3820160"/>
              <a:gd name="connsiteY0" fmla="*/ 3271520 h 4023360"/>
              <a:gd name="connsiteX1" fmla="*/ 3474720 w 3820160"/>
              <a:gd name="connsiteY1" fmla="*/ 3576320 h 4023360"/>
              <a:gd name="connsiteX2" fmla="*/ 3230880 w 3820160"/>
              <a:gd name="connsiteY2" fmla="*/ 3749040 h 4023360"/>
              <a:gd name="connsiteX3" fmla="*/ 2763520 w 3820160"/>
              <a:gd name="connsiteY3" fmla="*/ 3931920 h 4023360"/>
              <a:gd name="connsiteX4" fmla="*/ 2407920 w 3820160"/>
              <a:gd name="connsiteY4" fmla="*/ 4013200 h 4023360"/>
              <a:gd name="connsiteX5" fmla="*/ 2204720 w 3820160"/>
              <a:gd name="connsiteY5" fmla="*/ 4023360 h 4023360"/>
              <a:gd name="connsiteX6" fmla="*/ 1869440 w 3820160"/>
              <a:gd name="connsiteY6" fmla="*/ 4013200 h 4023360"/>
              <a:gd name="connsiteX7" fmla="*/ 1483360 w 3820160"/>
              <a:gd name="connsiteY7" fmla="*/ 3942080 h 4023360"/>
              <a:gd name="connsiteX8" fmla="*/ 1259840 w 3820160"/>
              <a:gd name="connsiteY8" fmla="*/ 3870960 h 4023360"/>
              <a:gd name="connsiteX9" fmla="*/ 1056640 w 3820160"/>
              <a:gd name="connsiteY9" fmla="*/ 3779520 h 4023360"/>
              <a:gd name="connsiteX10" fmla="*/ 792480 w 3820160"/>
              <a:gd name="connsiteY10" fmla="*/ 3616960 h 4023360"/>
              <a:gd name="connsiteX11" fmla="*/ 355600 w 3820160"/>
              <a:gd name="connsiteY11" fmla="*/ 3017520 h 4023360"/>
              <a:gd name="connsiteX12" fmla="*/ 152400 w 3820160"/>
              <a:gd name="connsiteY12" fmla="*/ 2611120 h 4023360"/>
              <a:gd name="connsiteX13" fmla="*/ 30480 w 3820160"/>
              <a:gd name="connsiteY13" fmla="*/ 2204720 h 4023360"/>
              <a:gd name="connsiteX14" fmla="*/ 0 w 3820160"/>
              <a:gd name="connsiteY14" fmla="*/ 1981200 h 4023360"/>
              <a:gd name="connsiteX15" fmla="*/ 71120 w 3820160"/>
              <a:gd name="connsiteY15" fmla="*/ 1158240 h 4023360"/>
              <a:gd name="connsiteX16" fmla="*/ 132080 w 3820160"/>
              <a:gd name="connsiteY16" fmla="*/ 975360 h 4023360"/>
              <a:gd name="connsiteX17" fmla="*/ 294640 w 3820160"/>
              <a:gd name="connsiteY17" fmla="*/ 690880 h 4023360"/>
              <a:gd name="connsiteX18" fmla="*/ 751840 w 3820160"/>
              <a:gd name="connsiteY18" fmla="*/ 254000 h 4023360"/>
              <a:gd name="connsiteX19" fmla="*/ 1127760 w 3820160"/>
              <a:gd name="connsiteY19" fmla="*/ 71120 h 4023360"/>
              <a:gd name="connsiteX20" fmla="*/ 1432560 w 3820160"/>
              <a:gd name="connsiteY20" fmla="*/ 10160 h 4023360"/>
              <a:gd name="connsiteX21" fmla="*/ 1625600 w 3820160"/>
              <a:gd name="connsiteY21" fmla="*/ 0 h 4023360"/>
              <a:gd name="connsiteX22" fmla="*/ 2174240 w 3820160"/>
              <a:gd name="connsiteY22" fmla="*/ 20320 h 4023360"/>
              <a:gd name="connsiteX23" fmla="*/ 2407920 w 3820160"/>
              <a:gd name="connsiteY23" fmla="*/ 101600 h 4023360"/>
              <a:gd name="connsiteX24" fmla="*/ 2580640 w 3820160"/>
              <a:gd name="connsiteY24" fmla="*/ 223520 h 4023360"/>
              <a:gd name="connsiteX25" fmla="*/ 2794000 w 3820160"/>
              <a:gd name="connsiteY25" fmla="*/ 599440 h 4023360"/>
              <a:gd name="connsiteX26" fmla="*/ 2885440 w 3820160"/>
              <a:gd name="connsiteY26" fmla="*/ 853440 h 4023360"/>
              <a:gd name="connsiteX27" fmla="*/ 3007360 w 3820160"/>
              <a:gd name="connsiteY27" fmla="*/ 1361440 h 4023360"/>
              <a:gd name="connsiteX28" fmla="*/ 3078480 w 3820160"/>
              <a:gd name="connsiteY28" fmla="*/ 1899920 h 4023360"/>
              <a:gd name="connsiteX29" fmla="*/ 3078480 w 3820160"/>
              <a:gd name="connsiteY29" fmla="*/ 2570480 h 4023360"/>
              <a:gd name="connsiteX30" fmla="*/ 3037840 w 3820160"/>
              <a:gd name="connsiteY30" fmla="*/ 2844800 h 4023360"/>
              <a:gd name="connsiteX31" fmla="*/ 3017520 w 3820160"/>
              <a:gd name="connsiteY31" fmla="*/ 2926080 h 4023360"/>
              <a:gd name="connsiteX32" fmla="*/ 2997200 w 3820160"/>
              <a:gd name="connsiteY32" fmla="*/ 2966720 h 4023360"/>
              <a:gd name="connsiteX33" fmla="*/ 3068320 w 3820160"/>
              <a:gd name="connsiteY33" fmla="*/ 3098800 h 4023360"/>
              <a:gd name="connsiteX34" fmla="*/ 3108960 w 3820160"/>
              <a:gd name="connsiteY34" fmla="*/ 3169920 h 4023360"/>
              <a:gd name="connsiteX35" fmla="*/ 3820160 w 3820160"/>
              <a:gd name="connsiteY35" fmla="*/ 307848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078480 w 3810000"/>
              <a:gd name="connsiteY29" fmla="*/ 2570480 h 4023360"/>
              <a:gd name="connsiteX30" fmla="*/ 3037840 w 3810000"/>
              <a:gd name="connsiteY30" fmla="*/ 2844800 h 4023360"/>
              <a:gd name="connsiteX31" fmla="*/ 3017520 w 3810000"/>
              <a:gd name="connsiteY31" fmla="*/ 2926080 h 4023360"/>
              <a:gd name="connsiteX32" fmla="*/ 2997200 w 3810000"/>
              <a:gd name="connsiteY32" fmla="*/ 2966720 h 4023360"/>
              <a:gd name="connsiteX33" fmla="*/ 3068320 w 3810000"/>
              <a:gd name="connsiteY33" fmla="*/ 3098800 h 4023360"/>
              <a:gd name="connsiteX34" fmla="*/ 3108960 w 3810000"/>
              <a:gd name="connsiteY34" fmla="*/ 3169920 h 4023360"/>
              <a:gd name="connsiteX35" fmla="*/ 3810000 w 3810000"/>
              <a:gd name="connsiteY35"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078480 w 3810000"/>
              <a:gd name="connsiteY29" fmla="*/ 2570480 h 4023360"/>
              <a:gd name="connsiteX30" fmla="*/ 3037840 w 3810000"/>
              <a:gd name="connsiteY30" fmla="*/ 2844800 h 4023360"/>
              <a:gd name="connsiteX31" fmla="*/ 3017520 w 3810000"/>
              <a:gd name="connsiteY31" fmla="*/ 2926080 h 4023360"/>
              <a:gd name="connsiteX32" fmla="*/ 2997200 w 3810000"/>
              <a:gd name="connsiteY32" fmla="*/ 2966720 h 4023360"/>
              <a:gd name="connsiteX33" fmla="*/ 3068320 w 3810000"/>
              <a:gd name="connsiteY33" fmla="*/ 3098800 h 4023360"/>
              <a:gd name="connsiteX34" fmla="*/ 3108960 w 3810000"/>
              <a:gd name="connsiteY34" fmla="*/ 3169920 h 4023360"/>
              <a:gd name="connsiteX35" fmla="*/ 3810000 w 3810000"/>
              <a:gd name="connsiteY35"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078480 w 3810000"/>
              <a:gd name="connsiteY29" fmla="*/ 2570480 h 4023360"/>
              <a:gd name="connsiteX30" fmla="*/ 3037840 w 3810000"/>
              <a:gd name="connsiteY30" fmla="*/ 2844800 h 4023360"/>
              <a:gd name="connsiteX31" fmla="*/ 3017520 w 3810000"/>
              <a:gd name="connsiteY31" fmla="*/ 2926080 h 4023360"/>
              <a:gd name="connsiteX32" fmla="*/ 2997200 w 3810000"/>
              <a:gd name="connsiteY32" fmla="*/ 2966720 h 4023360"/>
              <a:gd name="connsiteX33" fmla="*/ 3068320 w 3810000"/>
              <a:gd name="connsiteY33" fmla="*/ 3098800 h 4023360"/>
              <a:gd name="connsiteX34" fmla="*/ 3108960 w 3810000"/>
              <a:gd name="connsiteY34" fmla="*/ 3169920 h 4023360"/>
              <a:gd name="connsiteX35" fmla="*/ 3810000 w 3810000"/>
              <a:gd name="connsiteY35"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078480 w 3810000"/>
              <a:gd name="connsiteY29" fmla="*/ 2570480 h 4023360"/>
              <a:gd name="connsiteX30" fmla="*/ 3017520 w 3810000"/>
              <a:gd name="connsiteY30" fmla="*/ 2926080 h 4023360"/>
              <a:gd name="connsiteX31" fmla="*/ 2997200 w 3810000"/>
              <a:gd name="connsiteY31" fmla="*/ 2966720 h 4023360"/>
              <a:gd name="connsiteX32" fmla="*/ 3068320 w 3810000"/>
              <a:gd name="connsiteY32" fmla="*/ 3098800 h 4023360"/>
              <a:gd name="connsiteX33" fmla="*/ 3108960 w 3810000"/>
              <a:gd name="connsiteY33" fmla="*/ 3169920 h 4023360"/>
              <a:gd name="connsiteX34" fmla="*/ 3810000 w 3810000"/>
              <a:gd name="connsiteY34"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220720 w 3810000"/>
              <a:gd name="connsiteY29" fmla="*/ 2448560 h 4023360"/>
              <a:gd name="connsiteX30" fmla="*/ 3017520 w 3810000"/>
              <a:gd name="connsiteY30" fmla="*/ 2926080 h 4023360"/>
              <a:gd name="connsiteX31" fmla="*/ 2997200 w 3810000"/>
              <a:gd name="connsiteY31" fmla="*/ 2966720 h 4023360"/>
              <a:gd name="connsiteX32" fmla="*/ 3068320 w 3810000"/>
              <a:gd name="connsiteY32" fmla="*/ 3098800 h 4023360"/>
              <a:gd name="connsiteX33" fmla="*/ 3108960 w 3810000"/>
              <a:gd name="connsiteY33" fmla="*/ 3169920 h 4023360"/>
              <a:gd name="connsiteX34" fmla="*/ 3810000 w 3810000"/>
              <a:gd name="connsiteY34"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281680 w 3810000"/>
              <a:gd name="connsiteY28" fmla="*/ 1798320 h 4023360"/>
              <a:gd name="connsiteX29" fmla="*/ 3220720 w 3810000"/>
              <a:gd name="connsiteY29" fmla="*/ 2448560 h 4023360"/>
              <a:gd name="connsiteX30" fmla="*/ 3017520 w 3810000"/>
              <a:gd name="connsiteY30" fmla="*/ 2926080 h 4023360"/>
              <a:gd name="connsiteX31" fmla="*/ 2997200 w 3810000"/>
              <a:gd name="connsiteY31" fmla="*/ 2966720 h 4023360"/>
              <a:gd name="connsiteX32" fmla="*/ 3068320 w 3810000"/>
              <a:gd name="connsiteY32" fmla="*/ 3098800 h 4023360"/>
              <a:gd name="connsiteX33" fmla="*/ 3108960 w 3810000"/>
              <a:gd name="connsiteY33" fmla="*/ 3169920 h 4023360"/>
              <a:gd name="connsiteX34" fmla="*/ 3810000 w 3810000"/>
              <a:gd name="connsiteY34"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261360 w 3810000"/>
              <a:gd name="connsiteY27" fmla="*/ 1290320 h 4023360"/>
              <a:gd name="connsiteX28" fmla="*/ 3281680 w 3810000"/>
              <a:gd name="connsiteY28" fmla="*/ 1798320 h 4023360"/>
              <a:gd name="connsiteX29" fmla="*/ 3220720 w 3810000"/>
              <a:gd name="connsiteY29" fmla="*/ 2448560 h 4023360"/>
              <a:gd name="connsiteX30" fmla="*/ 3017520 w 3810000"/>
              <a:gd name="connsiteY30" fmla="*/ 2926080 h 4023360"/>
              <a:gd name="connsiteX31" fmla="*/ 2997200 w 3810000"/>
              <a:gd name="connsiteY31" fmla="*/ 2966720 h 4023360"/>
              <a:gd name="connsiteX32" fmla="*/ 3068320 w 3810000"/>
              <a:gd name="connsiteY32" fmla="*/ 3098800 h 4023360"/>
              <a:gd name="connsiteX33" fmla="*/ 3108960 w 3810000"/>
              <a:gd name="connsiteY33" fmla="*/ 3169920 h 4023360"/>
              <a:gd name="connsiteX34" fmla="*/ 3810000 w 3810000"/>
              <a:gd name="connsiteY34"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068320 w 3810000"/>
              <a:gd name="connsiteY31" fmla="*/ 3098800 h 4023360"/>
              <a:gd name="connsiteX32" fmla="*/ 3108960 w 3810000"/>
              <a:gd name="connsiteY32" fmla="*/ 3169920 h 4023360"/>
              <a:gd name="connsiteX33" fmla="*/ 3810000 w 3810000"/>
              <a:gd name="connsiteY33"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068320 w 3810000"/>
              <a:gd name="connsiteY31" fmla="*/ 3098800 h 4023360"/>
              <a:gd name="connsiteX32" fmla="*/ 3108960 w 3810000"/>
              <a:gd name="connsiteY32" fmla="*/ 3169920 h 4023360"/>
              <a:gd name="connsiteX33" fmla="*/ 3810000 w 3810000"/>
              <a:gd name="connsiteY33"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068320 w 3810000"/>
              <a:gd name="connsiteY31" fmla="*/ 3098800 h 4023360"/>
              <a:gd name="connsiteX32" fmla="*/ 3108960 w 3810000"/>
              <a:gd name="connsiteY32" fmla="*/ 3169920 h 4023360"/>
              <a:gd name="connsiteX33" fmla="*/ 3786592 w 3810000"/>
              <a:gd name="connsiteY33" fmla="*/ 3236276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068320 w 3810000"/>
              <a:gd name="connsiteY31" fmla="*/ 3098800 h 4023360"/>
              <a:gd name="connsiteX32" fmla="*/ 3108960 w 3810000"/>
              <a:gd name="connsiteY32" fmla="*/ 3169920 h 4023360"/>
              <a:gd name="connsiteX33" fmla="*/ 3809999 w 3810000"/>
              <a:gd name="connsiteY33"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108960 w 3810000"/>
              <a:gd name="connsiteY31" fmla="*/ 3169920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2997200 w 3810000"/>
              <a:gd name="connsiteY30" fmla="*/ 2966720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54814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54814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54814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54814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292138 w 3810000"/>
              <a:gd name="connsiteY30" fmla="*/ 2958783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292138 w 3810000"/>
              <a:gd name="connsiteY30" fmla="*/ 2958783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292138 w 3810000"/>
              <a:gd name="connsiteY30" fmla="*/ 2958783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62752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62752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436071 w 3810000"/>
              <a:gd name="connsiteY28" fmla="*/ 2265991 h 4023360"/>
              <a:gd name="connsiteX29" fmla="*/ 3373317 w 3810000"/>
              <a:gd name="connsiteY29" fmla="*/ 2711759 h 4023360"/>
              <a:gd name="connsiteX30" fmla="*/ 3306183 w 3810000"/>
              <a:gd name="connsiteY30" fmla="*/ 2962752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436071 w 3810000"/>
              <a:gd name="connsiteY27" fmla="*/ 2265991 h 4023360"/>
              <a:gd name="connsiteX28" fmla="*/ 3373317 w 3810000"/>
              <a:gd name="connsiteY28" fmla="*/ 2711759 h 4023360"/>
              <a:gd name="connsiteX29" fmla="*/ 3306183 w 3810000"/>
              <a:gd name="connsiteY29" fmla="*/ 2962752 h 4023360"/>
              <a:gd name="connsiteX30" fmla="*/ 3277496 w 3810000"/>
              <a:gd name="connsiteY30" fmla="*/ 3058791 h 4023360"/>
              <a:gd name="connsiteX31" fmla="*/ 3809999 w 3810000"/>
              <a:gd name="connsiteY31"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359674 w 3810000"/>
              <a:gd name="connsiteY26" fmla="*/ 1222849 h 4023360"/>
              <a:gd name="connsiteX27" fmla="*/ 3436071 w 3810000"/>
              <a:gd name="connsiteY27" fmla="*/ 2265991 h 4023360"/>
              <a:gd name="connsiteX28" fmla="*/ 3373317 w 3810000"/>
              <a:gd name="connsiteY28" fmla="*/ 2711759 h 4023360"/>
              <a:gd name="connsiteX29" fmla="*/ 3306183 w 3810000"/>
              <a:gd name="connsiteY29" fmla="*/ 2962752 h 4023360"/>
              <a:gd name="connsiteX30" fmla="*/ 3277496 w 3810000"/>
              <a:gd name="connsiteY30" fmla="*/ 3058791 h 4023360"/>
              <a:gd name="connsiteX31" fmla="*/ 3809999 w 3810000"/>
              <a:gd name="connsiteY31"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359674 w 3810000"/>
              <a:gd name="connsiteY25" fmla="*/ 1222849 h 4023360"/>
              <a:gd name="connsiteX26" fmla="*/ 3436071 w 3810000"/>
              <a:gd name="connsiteY26" fmla="*/ 2265991 h 4023360"/>
              <a:gd name="connsiteX27" fmla="*/ 3373317 w 3810000"/>
              <a:gd name="connsiteY27" fmla="*/ 2711759 h 4023360"/>
              <a:gd name="connsiteX28" fmla="*/ 3306183 w 3810000"/>
              <a:gd name="connsiteY28" fmla="*/ 2962752 h 4023360"/>
              <a:gd name="connsiteX29" fmla="*/ 3277496 w 3810000"/>
              <a:gd name="connsiteY29" fmla="*/ 3058791 h 4023360"/>
              <a:gd name="connsiteX30" fmla="*/ 3809999 w 3810000"/>
              <a:gd name="connsiteY30"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3001978 w 3810000"/>
              <a:gd name="connsiteY24" fmla="*/ 421964 h 4023360"/>
              <a:gd name="connsiteX25" fmla="*/ 3359674 w 3810000"/>
              <a:gd name="connsiteY25" fmla="*/ 1222849 h 4023360"/>
              <a:gd name="connsiteX26" fmla="*/ 3436071 w 3810000"/>
              <a:gd name="connsiteY26" fmla="*/ 2265991 h 4023360"/>
              <a:gd name="connsiteX27" fmla="*/ 3373317 w 3810000"/>
              <a:gd name="connsiteY27" fmla="*/ 2711759 h 4023360"/>
              <a:gd name="connsiteX28" fmla="*/ 3306183 w 3810000"/>
              <a:gd name="connsiteY28" fmla="*/ 2962752 h 4023360"/>
              <a:gd name="connsiteX29" fmla="*/ 3277496 w 3810000"/>
              <a:gd name="connsiteY29" fmla="*/ 3058791 h 4023360"/>
              <a:gd name="connsiteX30" fmla="*/ 3809999 w 3810000"/>
              <a:gd name="connsiteY30"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407920 w 3810000"/>
              <a:gd name="connsiteY22" fmla="*/ 101600 h 4023360"/>
              <a:gd name="connsiteX23" fmla="*/ 3001978 w 3810000"/>
              <a:gd name="connsiteY23" fmla="*/ 421964 h 4023360"/>
              <a:gd name="connsiteX24" fmla="*/ 3359674 w 3810000"/>
              <a:gd name="connsiteY24" fmla="*/ 1222849 h 4023360"/>
              <a:gd name="connsiteX25" fmla="*/ 3436071 w 3810000"/>
              <a:gd name="connsiteY25" fmla="*/ 2265991 h 4023360"/>
              <a:gd name="connsiteX26" fmla="*/ 3373317 w 3810000"/>
              <a:gd name="connsiteY26" fmla="*/ 2711759 h 4023360"/>
              <a:gd name="connsiteX27" fmla="*/ 3306183 w 3810000"/>
              <a:gd name="connsiteY27" fmla="*/ 2962752 h 4023360"/>
              <a:gd name="connsiteX28" fmla="*/ 3277496 w 3810000"/>
              <a:gd name="connsiteY28" fmla="*/ 3058791 h 4023360"/>
              <a:gd name="connsiteX29" fmla="*/ 3809999 w 3810000"/>
              <a:gd name="connsiteY29" fmla="*/ 3287872 h 4023360"/>
              <a:gd name="connsiteX0" fmla="*/ 3810000 w 3810000"/>
              <a:gd name="connsiteY0" fmla="*/ 3272025 h 4023865"/>
              <a:gd name="connsiteX1" fmla="*/ 3474720 w 3810000"/>
              <a:gd name="connsiteY1" fmla="*/ 3576825 h 4023865"/>
              <a:gd name="connsiteX2" fmla="*/ 3230880 w 3810000"/>
              <a:gd name="connsiteY2" fmla="*/ 3749545 h 4023865"/>
              <a:gd name="connsiteX3" fmla="*/ 2763520 w 3810000"/>
              <a:gd name="connsiteY3" fmla="*/ 3932425 h 4023865"/>
              <a:gd name="connsiteX4" fmla="*/ 2407920 w 3810000"/>
              <a:gd name="connsiteY4" fmla="*/ 4013705 h 4023865"/>
              <a:gd name="connsiteX5" fmla="*/ 2204720 w 3810000"/>
              <a:gd name="connsiteY5" fmla="*/ 4023865 h 4023865"/>
              <a:gd name="connsiteX6" fmla="*/ 1869440 w 3810000"/>
              <a:gd name="connsiteY6" fmla="*/ 4013705 h 4023865"/>
              <a:gd name="connsiteX7" fmla="*/ 1483360 w 3810000"/>
              <a:gd name="connsiteY7" fmla="*/ 3942585 h 4023865"/>
              <a:gd name="connsiteX8" fmla="*/ 1259840 w 3810000"/>
              <a:gd name="connsiteY8" fmla="*/ 3871465 h 4023865"/>
              <a:gd name="connsiteX9" fmla="*/ 1056640 w 3810000"/>
              <a:gd name="connsiteY9" fmla="*/ 3780025 h 4023865"/>
              <a:gd name="connsiteX10" fmla="*/ 792480 w 3810000"/>
              <a:gd name="connsiteY10" fmla="*/ 3617465 h 4023865"/>
              <a:gd name="connsiteX11" fmla="*/ 355600 w 3810000"/>
              <a:gd name="connsiteY11" fmla="*/ 3018025 h 4023865"/>
              <a:gd name="connsiteX12" fmla="*/ 152400 w 3810000"/>
              <a:gd name="connsiteY12" fmla="*/ 2611625 h 4023865"/>
              <a:gd name="connsiteX13" fmla="*/ 30480 w 3810000"/>
              <a:gd name="connsiteY13" fmla="*/ 2205225 h 4023865"/>
              <a:gd name="connsiteX14" fmla="*/ 0 w 3810000"/>
              <a:gd name="connsiteY14" fmla="*/ 1981705 h 4023865"/>
              <a:gd name="connsiteX15" fmla="*/ 71120 w 3810000"/>
              <a:gd name="connsiteY15" fmla="*/ 1158745 h 4023865"/>
              <a:gd name="connsiteX16" fmla="*/ 132080 w 3810000"/>
              <a:gd name="connsiteY16" fmla="*/ 975865 h 4023865"/>
              <a:gd name="connsiteX17" fmla="*/ 294640 w 3810000"/>
              <a:gd name="connsiteY17" fmla="*/ 691385 h 4023865"/>
              <a:gd name="connsiteX18" fmla="*/ 751840 w 3810000"/>
              <a:gd name="connsiteY18" fmla="*/ 254505 h 4023865"/>
              <a:gd name="connsiteX19" fmla="*/ 1127760 w 3810000"/>
              <a:gd name="connsiteY19" fmla="*/ 71625 h 4023865"/>
              <a:gd name="connsiteX20" fmla="*/ 1625600 w 3810000"/>
              <a:gd name="connsiteY20" fmla="*/ 505 h 4023865"/>
              <a:gd name="connsiteX21" fmla="*/ 2407920 w 3810000"/>
              <a:gd name="connsiteY21" fmla="*/ 102105 h 4023865"/>
              <a:gd name="connsiteX22" fmla="*/ 3001978 w 3810000"/>
              <a:gd name="connsiteY22" fmla="*/ 422469 h 4023865"/>
              <a:gd name="connsiteX23" fmla="*/ 3359674 w 3810000"/>
              <a:gd name="connsiteY23" fmla="*/ 1223354 h 4023865"/>
              <a:gd name="connsiteX24" fmla="*/ 3436071 w 3810000"/>
              <a:gd name="connsiteY24" fmla="*/ 2266496 h 4023865"/>
              <a:gd name="connsiteX25" fmla="*/ 3373317 w 3810000"/>
              <a:gd name="connsiteY25" fmla="*/ 2712264 h 4023865"/>
              <a:gd name="connsiteX26" fmla="*/ 3306183 w 3810000"/>
              <a:gd name="connsiteY26" fmla="*/ 2963257 h 4023865"/>
              <a:gd name="connsiteX27" fmla="*/ 3277496 w 3810000"/>
              <a:gd name="connsiteY27" fmla="*/ 3059296 h 4023865"/>
              <a:gd name="connsiteX28" fmla="*/ 3809999 w 3810000"/>
              <a:gd name="connsiteY28" fmla="*/ 3288377 h 4023865"/>
              <a:gd name="connsiteX0" fmla="*/ 3810000 w 3810000"/>
              <a:gd name="connsiteY0" fmla="*/ 3281919 h 4033759"/>
              <a:gd name="connsiteX1" fmla="*/ 3474720 w 3810000"/>
              <a:gd name="connsiteY1" fmla="*/ 3586719 h 4033759"/>
              <a:gd name="connsiteX2" fmla="*/ 3230880 w 3810000"/>
              <a:gd name="connsiteY2" fmla="*/ 3759439 h 4033759"/>
              <a:gd name="connsiteX3" fmla="*/ 2763520 w 3810000"/>
              <a:gd name="connsiteY3" fmla="*/ 3942319 h 4033759"/>
              <a:gd name="connsiteX4" fmla="*/ 2407920 w 3810000"/>
              <a:gd name="connsiteY4" fmla="*/ 4023599 h 4033759"/>
              <a:gd name="connsiteX5" fmla="*/ 2204720 w 3810000"/>
              <a:gd name="connsiteY5" fmla="*/ 4033759 h 4033759"/>
              <a:gd name="connsiteX6" fmla="*/ 1869440 w 3810000"/>
              <a:gd name="connsiteY6" fmla="*/ 4023599 h 4033759"/>
              <a:gd name="connsiteX7" fmla="*/ 1483360 w 3810000"/>
              <a:gd name="connsiteY7" fmla="*/ 3952479 h 4033759"/>
              <a:gd name="connsiteX8" fmla="*/ 1259840 w 3810000"/>
              <a:gd name="connsiteY8" fmla="*/ 3881359 h 4033759"/>
              <a:gd name="connsiteX9" fmla="*/ 1056640 w 3810000"/>
              <a:gd name="connsiteY9" fmla="*/ 3789919 h 4033759"/>
              <a:gd name="connsiteX10" fmla="*/ 792480 w 3810000"/>
              <a:gd name="connsiteY10" fmla="*/ 3627359 h 4033759"/>
              <a:gd name="connsiteX11" fmla="*/ 355600 w 3810000"/>
              <a:gd name="connsiteY11" fmla="*/ 3027919 h 4033759"/>
              <a:gd name="connsiteX12" fmla="*/ 152400 w 3810000"/>
              <a:gd name="connsiteY12" fmla="*/ 2621519 h 4033759"/>
              <a:gd name="connsiteX13" fmla="*/ 30480 w 3810000"/>
              <a:gd name="connsiteY13" fmla="*/ 2215119 h 4033759"/>
              <a:gd name="connsiteX14" fmla="*/ 0 w 3810000"/>
              <a:gd name="connsiteY14" fmla="*/ 1991599 h 4033759"/>
              <a:gd name="connsiteX15" fmla="*/ 71120 w 3810000"/>
              <a:gd name="connsiteY15" fmla="*/ 1168639 h 4033759"/>
              <a:gd name="connsiteX16" fmla="*/ 132080 w 3810000"/>
              <a:gd name="connsiteY16" fmla="*/ 985759 h 4033759"/>
              <a:gd name="connsiteX17" fmla="*/ 294640 w 3810000"/>
              <a:gd name="connsiteY17" fmla="*/ 701279 h 4033759"/>
              <a:gd name="connsiteX18" fmla="*/ 1127760 w 3810000"/>
              <a:gd name="connsiteY18" fmla="*/ 81519 h 4033759"/>
              <a:gd name="connsiteX19" fmla="*/ 1625600 w 3810000"/>
              <a:gd name="connsiteY19" fmla="*/ 10399 h 4033759"/>
              <a:gd name="connsiteX20" fmla="*/ 2407920 w 3810000"/>
              <a:gd name="connsiteY20" fmla="*/ 111999 h 4033759"/>
              <a:gd name="connsiteX21" fmla="*/ 3001978 w 3810000"/>
              <a:gd name="connsiteY21" fmla="*/ 432363 h 4033759"/>
              <a:gd name="connsiteX22" fmla="*/ 3359674 w 3810000"/>
              <a:gd name="connsiteY22" fmla="*/ 1233248 h 4033759"/>
              <a:gd name="connsiteX23" fmla="*/ 3436071 w 3810000"/>
              <a:gd name="connsiteY23" fmla="*/ 2276390 h 4033759"/>
              <a:gd name="connsiteX24" fmla="*/ 3373317 w 3810000"/>
              <a:gd name="connsiteY24" fmla="*/ 2722158 h 4033759"/>
              <a:gd name="connsiteX25" fmla="*/ 3306183 w 3810000"/>
              <a:gd name="connsiteY25" fmla="*/ 2973151 h 4033759"/>
              <a:gd name="connsiteX26" fmla="*/ 3277496 w 3810000"/>
              <a:gd name="connsiteY26" fmla="*/ 3069190 h 4033759"/>
              <a:gd name="connsiteX27" fmla="*/ 3809999 w 3810000"/>
              <a:gd name="connsiteY27" fmla="*/ 3298271 h 4033759"/>
              <a:gd name="connsiteX0" fmla="*/ 3810000 w 3810000"/>
              <a:gd name="connsiteY0" fmla="*/ 3271645 h 4023485"/>
              <a:gd name="connsiteX1" fmla="*/ 3474720 w 3810000"/>
              <a:gd name="connsiteY1" fmla="*/ 3576445 h 4023485"/>
              <a:gd name="connsiteX2" fmla="*/ 3230880 w 3810000"/>
              <a:gd name="connsiteY2" fmla="*/ 3749165 h 4023485"/>
              <a:gd name="connsiteX3" fmla="*/ 2763520 w 3810000"/>
              <a:gd name="connsiteY3" fmla="*/ 3932045 h 4023485"/>
              <a:gd name="connsiteX4" fmla="*/ 2407920 w 3810000"/>
              <a:gd name="connsiteY4" fmla="*/ 4013325 h 4023485"/>
              <a:gd name="connsiteX5" fmla="*/ 2204720 w 3810000"/>
              <a:gd name="connsiteY5" fmla="*/ 4023485 h 4023485"/>
              <a:gd name="connsiteX6" fmla="*/ 1869440 w 3810000"/>
              <a:gd name="connsiteY6" fmla="*/ 4013325 h 4023485"/>
              <a:gd name="connsiteX7" fmla="*/ 1483360 w 3810000"/>
              <a:gd name="connsiteY7" fmla="*/ 3942205 h 4023485"/>
              <a:gd name="connsiteX8" fmla="*/ 1259840 w 3810000"/>
              <a:gd name="connsiteY8" fmla="*/ 3871085 h 4023485"/>
              <a:gd name="connsiteX9" fmla="*/ 1056640 w 3810000"/>
              <a:gd name="connsiteY9" fmla="*/ 3779645 h 4023485"/>
              <a:gd name="connsiteX10" fmla="*/ 792480 w 3810000"/>
              <a:gd name="connsiteY10" fmla="*/ 3617085 h 4023485"/>
              <a:gd name="connsiteX11" fmla="*/ 355600 w 3810000"/>
              <a:gd name="connsiteY11" fmla="*/ 3017645 h 4023485"/>
              <a:gd name="connsiteX12" fmla="*/ 152400 w 3810000"/>
              <a:gd name="connsiteY12" fmla="*/ 2611245 h 4023485"/>
              <a:gd name="connsiteX13" fmla="*/ 30480 w 3810000"/>
              <a:gd name="connsiteY13" fmla="*/ 2204845 h 4023485"/>
              <a:gd name="connsiteX14" fmla="*/ 0 w 3810000"/>
              <a:gd name="connsiteY14" fmla="*/ 1981325 h 4023485"/>
              <a:gd name="connsiteX15" fmla="*/ 71120 w 3810000"/>
              <a:gd name="connsiteY15" fmla="*/ 1158365 h 4023485"/>
              <a:gd name="connsiteX16" fmla="*/ 132080 w 3810000"/>
              <a:gd name="connsiteY16" fmla="*/ 975485 h 4023485"/>
              <a:gd name="connsiteX17" fmla="*/ 294640 w 3810000"/>
              <a:gd name="connsiteY17" fmla="*/ 691005 h 4023485"/>
              <a:gd name="connsiteX18" fmla="*/ 893683 w 3810000"/>
              <a:gd name="connsiteY18" fmla="*/ 261752 h 4023485"/>
              <a:gd name="connsiteX19" fmla="*/ 1625600 w 3810000"/>
              <a:gd name="connsiteY19" fmla="*/ 125 h 4023485"/>
              <a:gd name="connsiteX20" fmla="*/ 2407920 w 3810000"/>
              <a:gd name="connsiteY20" fmla="*/ 101725 h 4023485"/>
              <a:gd name="connsiteX21" fmla="*/ 3001978 w 3810000"/>
              <a:gd name="connsiteY21" fmla="*/ 422089 h 4023485"/>
              <a:gd name="connsiteX22" fmla="*/ 3359674 w 3810000"/>
              <a:gd name="connsiteY22" fmla="*/ 1222974 h 4023485"/>
              <a:gd name="connsiteX23" fmla="*/ 3436071 w 3810000"/>
              <a:gd name="connsiteY23" fmla="*/ 2266116 h 4023485"/>
              <a:gd name="connsiteX24" fmla="*/ 3373317 w 3810000"/>
              <a:gd name="connsiteY24" fmla="*/ 2711884 h 4023485"/>
              <a:gd name="connsiteX25" fmla="*/ 3306183 w 3810000"/>
              <a:gd name="connsiteY25" fmla="*/ 2962877 h 4023485"/>
              <a:gd name="connsiteX26" fmla="*/ 3277496 w 3810000"/>
              <a:gd name="connsiteY26" fmla="*/ 3058916 h 4023485"/>
              <a:gd name="connsiteX27" fmla="*/ 3809999 w 3810000"/>
              <a:gd name="connsiteY27" fmla="*/ 3287997 h 4023485"/>
              <a:gd name="connsiteX0" fmla="*/ 3810000 w 3810000"/>
              <a:gd name="connsiteY0" fmla="*/ 3220097 h 3971937"/>
              <a:gd name="connsiteX1" fmla="*/ 3474720 w 3810000"/>
              <a:gd name="connsiteY1" fmla="*/ 3524897 h 3971937"/>
              <a:gd name="connsiteX2" fmla="*/ 3230880 w 3810000"/>
              <a:gd name="connsiteY2" fmla="*/ 3697617 h 3971937"/>
              <a:gd name="connsiteX3" fmla="*/ 2763520 w 3810000"/>
              <a:gd name="connsiteY3" fmla="*/ 3880497 h 3971937"/>
              <a:gd name="connsiteX4" fmla="*/ 2407920 w 3810000"/>
              <a:gd name="connsiteY4" fmla="*/ 3961777 h 3971937"/>
              <a:gd name="connsiteX5" fmla="*/ 2204720 w 3810000"/>
              <a:gd name="connsiteY5" fmla="*/ 3971937 h 3971937"/>
              <a:gd name="connsiteX6" fmla="*/ 1869440 w 3810000"/>
              <a:gd name="connsiteY6" fmla="*/ 3961777 h 3971937"/>
              <a:gd name="connsiteX7" fmla="*/ 1483360 w 3810000"/>
              <a:gd name="connsiteY7" fmla="*/ 3890657 h 3971937"/>
              <a:gd name="connsiteX8" fmla="*/ 1259840 w 3810000"/>
              <a:gd name="connsiteY8" fmla="*/ 3819537 h 3971937"/>
              <a:gd name="connsiteX9" fmla="*/ 1056640 w 3810000"/>
              <a:gd name="connsiteY9" fmla="*/ 3728097 h 3971937"/>
              <a:gd name="connsiteX10" fmla="*/ 792480 w 3810000"/>
              <a:gd name="connsiteY10" fmla="*/ 3565537 h 3971937"/>
              <a:gd name="connsiteX11" fmla="*/ 355600 w 3810000"/>
              <a:gd name="connsiteY11" fmla="*/ 2966097 h 3971937"/>
              <a:gd name="connsiteX12" fmla="*/ 152400 w 3810000"/>
              <a:gd name="connsiteY12" fmla="*/ 2559697 h 3971937"/>
              <a:gd name="connsiteX13" fmla="*/ 30480 w 3810000"/>
              <a:gd name="connsiteY13" fmla="*/ 2153297 h 3971937"/>
              <a:gd name="connsiteX14" fmla="*/ 0 w 3810000"/>
              <a:gd name="connsiteY14" fmla="*/ 1929777 h 3971937"/>
              <a:gd name="connsiteX15" fmla="*/ 71120 w 3810000"/>
              <a:gd name="connsiteY15" fmla="*/ 1106817 h 3971937"/>
              <a:gd name="connsiteX16" fmla="*/ 132080 w 3810000"/>
              <a:gd name="connsiteY16" fmla="*/ 923937 h 3971937"/>
              <a:gd name="connsiteX17" fmla="*/ 294640 w 3810000"/>
              <a:gd name="connsiteY17" fmla="*/ 639457 h 3971937"/>
              <a:gd name="connsiteX18" fmla="*/ 893683 w 3810000"/>
              <a:gd name="connsiteY18" fmla="*/ 210204 h 3971937"/>
              <a:gd name="connsiteX19" fmla="*/ 1625600 w 3810000"/>
              <a:gd name="connsiteY19" fmla="*/ 172 h 3971937"/>
              <a:gd name="connsiteX20" fmla="*/ 2407920 w 3810000"/>
              <a:gd name="connsiteY20" fmla="*/ 50177 h 3971937"/>
              <a:gd name="connsiteX21" fmla="*/ 3001978 w 3810000"/>
              <a:gd name="connsiteY21" fmla="*/ 370541 h 3971937"/>
              <a:gd name="connsiteX22" fmla="*/ 3359674 w 3810000"/>
              <a:gd name="connsiteY22" fmla="*/ 1171426 h 3971937"/>
              <a:gd name="connsiteX23" fmla="*/ 3436071 w 3810000"/>
              <a:gd name="connsiteY23" fmla="*/ 2214568 h 3971937"/>
              <a:gd name="connsiteX24" fmla="*/ 3373317 w 3810000"/>
              <a:gd name="connsiteY24" fmla="*/ 2660336 h 3971937"/>
              <a:gd name="connsiteX25" fmla="*/ 3306183 w 3810000"/>
              <a:gd name="connsiteY25" fmla="*/ 2911329 h 3971937"/>
              <a:gd name="connsiteX26" fmla="*/ 3277496 w 3810000"/>
              <a:gd name="connsiteY26" fmla="*/ 3007368 h 3971937"/>
              <a:gd name="connsiteX27" fmla="*/ 3809999 w 3810000"/>
              <a:gd name="connsiteY27" fmla="*/ 3236449 h 3971937"/>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71120 w 3810000"/>
              <a:gd name="connsiteY15" fmla="*/ 1106645 h 3971765"/>
              <a:gd name="connsiteX16" fmla="*/ 132080 w 3810000"/>
              <a:gd name="connsiteY16" fmla="*/ 923765 h 3971765"/>
              <a:gd name="connsiteX17" fmla="*/ 294640 w 3810000"/>
              <a:gd name="connsiteY17" fmla="*/ 639285 h 3971765"/>
              <a:gd name="connsiteX18" fmla="*/ 893683 w 3810000"/>
              <a:gd name="connsiteY18" fmla="*/ 210032 h 3971765"/>
              <a:gd name="connsiteX19" fmla="*/ 1625600 w 3810000"/>
              <a:gd name="connsiteY19" fmla="*/ 0 h 3971765"/>
              <a:gd name="connsiteX20" fmla="*/ 2407920 w 3810000"/>
              <a:gd name="connsiteY20" fmla="*/ 50005 h 3971765"/>
              <a:gd name="connsiteX21" fmla="*/ 3001978 w 3810000"/>
              <a:gd name="connsiteY21" fmla="*/ 370369 h 3971765"/>
              <a:gd name="connsiteX22" fmla="*/ 3359674 w 3810000"/>
              <a:gd name="connsiteY22" fmla="*/ 1171254 h 3971765"/>
              <a:gd name="connsiteX23" fmla="*/ 3436071 w 3810000"/>
              <a:gd name="connsiteY23" fmla="*/ 2214396 h 3971765"/>
              <a:gd name="connsiteX24" fmla="*/ 3373317 w 3810000"/>
              <a:gd name="connsiteY24" fmla="*/ 2660164 h 3971765"/>
              <a:gd name="connsiteX25" fmla="*/ 3306183 w 3810000"/>
              <a:gd name="connsiteY25" fmla="*/ 2911157 h 3971765"/>
              <a:gd name="connsiteX26" fmla="*/ 3277496 w 3810000"/>
              <a:gd name="connsiteY26" fmla="*/ 3007196 h 3971765"/>
              <a:gd name="connsiteX27" fmla="*/ 3809999 w 3810000"/>
              <a:gd name="connsiteY27"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71120 w 3810000"/>
              <a:gd name="connsiteY15" fmla="*/ 1106645 h 3971765"/>
              <a:gd name="connsiteX16" fmla="*/ 132080 w 3810000"/>
              <a:gd name="connsiteY16" fmla="*/ 923765 h 3971765"/>
              <a:gd name="connsiteX17" fmla="*/ 275913 w 3810000"/>
              <a:gd name="connsiteY17" fmla="*/ 940921 h 3971765"/>
              <a:gd name="connsiteX18" fmla="*/ 893683 w 3810000"/>
              <a:gd name="connsiteY18" fmla="*/ 210032 h 3971765"/>
              <a:gd name="connsiteX19" fmla="*/ 1625600 w 3810000"/>
              <a:gd name="connsiteY19" fmla="*/ 0 h 3971765"/>
              <a:gd name="connsiteX20" fmla="*/ 2407920 w 3810000"/>
              <a:gd name="connsiteY20" fmla="*/ 50005 h 3971765"/>
              <a:gd name="connsiteX21" fmla="*/ 3001978 w 3810000"/>
              <a:gd name="connsiteY21" fmla="*/ 370369 h 3971765"/>
              <a:gd name="connsiteX22" fmla="*/ 3359674 w 3810000"/>
              <a:gd name="connsiteY22" fmla="*/ 1171254 h 3971765"/>
              <a:gd name="connsiteX23" fmla="*/ 3436071 w 3810000"/>
              <a:gd name="connsiteY23" fmla="*/ 2214396 h 3971765"/>
              <a:gd name="connsiteX24" fmla="*/ 3373317 w 3810000"/>
              <a:gd name="connsiteY24" fmla="*/ 2660164 h 3971765"/>
              <a:gd name="connsiteX25" fmla="*/ 3306183 w 3810000"/>
              <a:gd name="connsiteY25" fmla="*/ 2911157 h 3971765"/>
              <a:gd name="connsiteX26" fmla="*/ 3277496 w 3810000"/>
              <a:gd name="connsiteY26" fmla="*/ 3007196 h 3971765"/>
              <a:gd name="connsiteX27" fmla="*/ 3809999 w 3810000"/>
              <a:gd name="connsiteY27"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71120 w 3810000"/>
              <a:gd name="connsiteY15" fmla="*/ 1106645 h 3971765"/>
              <a:gd name="connsiteX16" fmla="*/ 132080 w 3810000"/>
              <a:gd name="connsiteY16" fmla="*/ 923765 h 3971765"/>
              <a:gd name="connsiteX17" fmla="*/ 275913 w 3810000"/>
              <a:gd name="connsiteY17" fmla="*/ 940921 h 3971765"/>
              <a:gd name="connsiteX18" fmla="*/ 893683 w 3810000"/>
              <a:gd name="connsiteY18" fmla="*/ 210032 h 3971765"/>
              <a:gd name="connsiteX19" fmla="*/ 1625600 w 3810000"/>
              <a:gd name="connsiteY19" fmla="*/ 0 h 3971765"/>
              <a:gd name="connsiteX20" fmla="*/ 2407920 w 3810000"/>
              <a:gd name="connsiteY20" fmla="*/ 50005 h 3971765"/>
              <a:gd name="connsiteX21" fmla="*/ 3001978 w 3810000"/>
              <a:gd name="connsiteY21" fmla="*/ 370369 h 3971765"/>
              <a:gd name="connsiteX22" fmla="*/ 3359674 w 3810000"/>
              <a:gd name="connsiteY22" fmla="*/ 1171254 h 3971765"/>
              <a:gd name="connsiteX23" fmla="*/ 3436071 w 3810000"/>
              <a:gd name="connsiteY23" fmla="*/ 2214396 h 3971765"/>
              <a:gd name="connsiteX24" fmla="*/ 3373317 w 3810000"/>
              <a:gd name="connsiteY24" fmla="*/ 2660164 h 3971765"/>
              <a:gd name="connsiteX25" fmla="*/ 3306183 w 3810000"/>
              <a:gd name="connsiteY25" fmla="*/ 2911157 h 3971765"/>
              <a:gd name="connsiteX26" fmla="*/ 3277496 w 3810000"/>
              <a:gd name="connsiteY26" fmla="*/ 3007196 h 3971765"/>
              <a:gd name="connsiteX27" fmla="*/ 3809999 w 3810000"/>
              <a:gd name="connsiteY27"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71120 w 3810000"/>
              <a:gd name="connsiteY15" fmla="*/ 1106645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266650 w 3810000"/>
              <a:gd name="connsiteY11" fmla="*/ 3001646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937609 w 3810000"/>
              <a:gd name="connsiteY10" fmla="*/ 3434392 h 3971765"/>
              <a:gd name="connsiteX11" fmla="*/ 266650 w 3810000"/>
              <a:gd name="connsiteY11" fmla="*/ 3001646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937609 w 3810000"/>
              <a:gd name="connsiteY10" fmla="*/ 3434392 h 3971765"/>
              <a:gd name="connsiteX11" fmla="*/ 266650 w 3810000"/>
              <a:gd name="connsiteY11" fmla="*/ 3001646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937609 w 3810000"/>
              <a:gd name="connsiteY9" fmla="*/ 3434392 h 3971765"/>
              <a:gd name="connsiteX10" fmla="*/ 266650 w 3810000"/>
              <a:gd name="connsiteY10" fmla="*/ 3001646 h 3971765"/>
              <a:gd name="connsiteX11" fmla="*/ 152400 w 3810000"/>
              <a:gd name="connsiteY11" fmla="*/ 2559525 h 3971765"/>
              <a:gd name="connsiteX12" fmla="*/ 30480 w 3810000"/>
              <a:gd name="connsiteY12" fmla="*/ 2153125 h 3971765"/>
              <a:gd name="connsiteX13" fmla="*/ 0 w 3810000"/>
              <a:gd name="connsiteY13" fmla="*/ 1929605 h 3971765"/>
              <a:gd name="connsiteX14" fmla="*/ 61757 w 3810000"/>
              <a:gd name="connsiteY14" fmla="*/ 1344779 h 3971765"/>
              <a:gd name="connsiteX15" fmla="*/ 275913 w 3810000"/>
              <a:gd name="connsiteY15" fmla="*/ 940921 h 3971765"/>
              <a:gd name="connsiteX16" fmla="*/ 893683 w 3810000"/>
              <a:gd name="connsiteY16" fmla="*/ 210032 h 3971765"/>
              <a:gd name="connsiteX17" fmla="*/ 1625600 w 3810000"/>
              <a:gd name="connsiteY17" fmla="*/ 0 h 3971765"/>
              <a:gd name="connsiteX18" fmla="*/ 2407920 w 3810000"/>
              <a:gd name="connsiteY18" fmla="*/ 50005 h 3971765"/>
              <a:gd name="connsiteX19" fmla="*/ 3001978 w 3810000"/>
              <a:gd name="connsiteY19" fmla="*/ 370369 h 3971765"/>
              <a:gd name="connsiteX20" fmla="*/ 3359674 w 3810000"/>
              <a:gd name="connsiteY20" fmla="*/ 1171254 h 3971765"/>
              <a:gd name="connsiteX21" fmla="*/ 3436071 w 3810000"/>
              <a:gd name="connsiteY21" fmla="*/ 2214396 h 3971765"/>
              <a:gd name="connsiteX22" fmla="*/ 3373317 w 3810000"/>
              <a:gd name="connsiteY22" fmla="*/ 2660164 h 3971765"/>
              <a:gd name="connsiteX23" fmla="*/ 3306183 w 3810000"/>
              <a:gd name="connsiteY23" fmla="*/ 2911157 h 3971765"/>
              <a:gd name="connsiteX24" fmla="*/ 3277496 w 3810000"/>
              <a:gd name="connsiteY24" fmla="*/ 3007196 h 3971765"/>
              <a:gd name="connsiteX25" fmla="*/ 3809999 w 3810000"/>
              <a:gd name="connsiteY25"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483360 w 3810000"/>
              <a:gd name="connsiteY6" fmla="*/ 3890485 h 3971765"/>
              <a:gd name="connsiteX7" fmla="*/ 1259840 w 3810000"/>
              <a:gd name="connsiteY7" fmla="*/ 3819365 h 3971765"/>
              <a:gd name="connsiteX8" fmla="*/ 937609 w 3810000"/>
              <a:gd name="connsiteY8" fmla="*/ 3434392 h 3971765"/>
              <a:gd name="connsiteX9" fmla="*/ 266650 w 3810000"/>
              <a:gd name="connsiteY9" fmla="*/ 3001646 h 3971765"/>
              <a:gd name="connsiteX10" fmla="*/ 152400 w 3810000"/>
              <a:gd name="connsiteY10" fmla="*/ 2559525 h 3971765"/>
              <a:gd name="connsiteX11" fmla="*/ 30480 w 3810000"/>
              <a:gd name="connsiteY11" fmla="*/ 2153125 h 3971765"/>
              <a:gd name="connsiteX12" fmla="*/ 0 w 3810000"/>
              <a:gd name="connsiteY12" fmla="*/ 1929605 h 3971765"/>
              <a:gd name="connsiteX13" fmla="*/ 61757 w 3810000"/>
              <a:gd name="connsiteY13" fmla="*/ 1344779 h 3971765"/>
              <a:gd name="connsiteX14" fmla="*/ 275913 w 3810000"/>
              <a:gd name="connsiteY14" fmla="*/ 940921 h 3971765"/>
              <a:gd name="connsiteX15" fmla="*/ 893683 w 3810000"/>
              <a:gd name="connsiteY15" fmla="*/ 210032 h 3971765"/>
              <a:gd name="connsiteX16" fmla="*/ 1625600 w 3810000"/>
              <a:gd name="connsiteY16" fmla="*/ 0 h 3971765"/>
              <a:gd name="connsiteX17" fmla="*/ 2407920 w 3810000"/>
              <a:gd name="connsiteY17" fmla="*/ 50005 h 3971765"/>
              <a:gd name="connsiteX18" fmla="*/ 3001978 w 3810000"/>
              <a:gd name="connsiteY18" fmla="*/ 370369 h 3971765"/>
              <a:gd name="connsiteX19" fmla="*/ 3359674 w 3810000"/>
              <a:gd name="connsiteY19" fmla="*/ 1171254 h 3971765"/>
              <a:gd name="connsiteX20" fmla="*/ 3436071 w 3810000"/>
              <a:gd name="connsiteY20" fmla="*/ 2214396 h 3971765"/>
              <a:gd name="connsiteX21" fmla="*/ 3373317 w 3810000"/>
              <a:gd name="connsiteY21" fmla="*/ 2660164 h 3971765"/>
              <a:gd name="connsiteX22" fmla="*/ 3306183 w 3810000"/>
              <a:gd name="connsiteY22" fmla="*/ 2911157 h 3971765"/>
              <a:gd name="connsiteX23" fmla="*/ 3277496 w 3810000"/>
              <a:gd name="connsiteY23" fmla="*/ 3007196 h 3971765"/>
              <a:gd name="connsiteX24" fmla="*/ 3809999 w 3810000"/>
              <a:gd name="connsiteY24"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665941 w 3810000"/>
              <a:gd name="connsiteY6" fmla="*/ 3644413 h 3971765"/>
              <a:gd name="connsiteX7" fmla="*/ 1259840 w 3810000"/>
              <a:gd name="connsiteY7" fmla="*/ 3819365 h 3971765"/>
              <a:gd name="connsiteX8" fmla="*/ 937609 w 3810000"/>
              <a:gd name="connsiteY8" fmla="*/ 3434392 h 3971765"/>
              <a:gd name="connsiteX9" fmla="*/ 266650 w 3810000"/>
              <a:gd name="connsiteY9" fmla="*/ 3001646 h 3971765"/>
              <a:gd name="connsiteX10" fmla="*/ 152400 w 3810000"/>
              <a:gd name="connsiteY10" fmla="*/ 2559525 h 3971765"/>
              <a:gd name="connsiteX11" fmla="*/ 30480 w 3810000"/>
              <a:gd name="connsiteY11" fmla="*/ 2153125 h 3971765"/>
              <a:gd name="connsiteX12" fmla="*/ 0 w 3810000"/>
              <a:gd name="connsiteY12" fmla="*/ 1929605 h 3971765"/>
              <a:gd name="connsiteX13" fmla="*/ 61757 w 3810000"/>
              <a:gd name="connsiteY13" fmla="*/ 1344779 h 3971765"/>
              <a:gd name="connsiteX14" fmla="*/ 275913 w 3810000"/>
              <a:gd name="connsiteY14" fmla="*/ 940921 h 3971765"/>
              <a:gd name="connsiteX15" fmla="*/ 893683 w 3810000"/>
              <a:gd name="connsiteY15" fmla="*/ 210032 h 3971765"/>
              <a:gd name="connsiteX16" fmla="*/ 1625600 w 3810000"/>
              <a:gd name="connsiteY16" fmla="*/ 0 h 3971765"/>
              <a:gd name="connsiteX17" fmla="*/ 2407920 w 3810000"/>
              <a:gd name="connsiteY17" fmla="*/ 50005 h 3971765"/>
              <a:gd name="connsiteX18" fmla="*/ 3001978 w 3810000"/>
              <a:gd name="connsiteY18" fmla="*/ 370369 h 3971765"/>
              <a:gd name="connsiteX19" fmla="*/ 3359674 w 3810000"/>
              <a:gd name="connsiteY19" fmla="*/ 1171254 h 3971765"/>
              <a:gd name="connsiteX20" fmla="*/ 3436071 w 3810000"/>
              <a:gd name="connsiteY20" fmla="*/ 2214396 h 3971765"/>
              <a:gd name="connsiteX21" fmla="*/ 3373317 w 3810000"/>
              <a:gd name="connsiteY21" fmla="*/ 2660164 h 3971765"/>
              <a:gd name="connsiteX22" fmla="*/ 3306183 w 3810000"/>
              <a:gd name="connsiteY22" fmla="*/ 2911157 h 3971765"/>
              <a:gd name="connsiteX23" fmla="*/ 3277496 w 3810000"/>
              <a:gd name="connsiteY23" fmla="*/ 3007196 h 3971765"/>
              <a:gd name="connsiteX24" fmla="*/ 3809999 w 3810000"/>
              <a:gd name="connsiteY24"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665941 w 3810000"/>
              <a:gd name="connsiteY6" fmla="*/ 3644413 h 3971765"/>
              <a:gd name="connsiteX7" fmla="*/ 1372197 w 3810000"/>
              <a:gd name="connsiteY7" fmla="*/ 3581231 h 3971765"/>
              <a:gd name="connsiteX8" fmla="*/ 937609 w 3810000"/>
              <a:gd name="connsiteY8" fmla="*/ 3434392 h 3971765"/>
              <a:gd name="connsiteX9" fmla="*/ 266650 w 3810000"/>
              <a:gd name="connsiteY9" fmla="*/ 3001646 h 3971765"/>
              <a:gd name="connsiteX10" fmla="*/ 152400 w 3810000"/>
              <a:gd name="connsiteY10" fmla="*/ 2559525 h 3971765"/>
              <a:gd name="connsiteX11" fmla="*/ 30480 w 3810000"/>
              <a:gd name="connsiteY11" fmla="*/ 2153125 h 3971765"/>
              <a:gd name="connsiteX12" fmla="*/ 0 w 3810000"/>
              <a:gd name="connsiteY12" fmla="*/ 1929605 h 3971765"/>
              <a:gd name="connsiteX13" fmla="*/ 61757 w 3810000"/>
              <a:gd name="connsiteY13" fmla="*/ 1344779 h 3971765"/>
              <a:gd name="connsiteX14" fmla="*/ 275913 w 3810000"/>
              <a:gd name="connsiteY14" fmla="*/ 940921 h 3971765"/>
              <a:gd name="connsiteX15" fmla="*/ 893683 w 3810000"/>
              <a:gd name="connsiteY15" fmla="*/ 210032 h 3971765"/>
              <a:gd name="connsiteX16" fmla="*/ 1625600 w 3810000"/>
              <a:gd name="connsiteY16" fmla="*/ 0 h 3971765"/>
              <a:gd name="connsiteX17" fmla="*/ 2407920 w 3810000"/>
              <a:gd name="connsiteY17" fmla="*/ 50005 h 3971765"/>
              <a:gd name="connsiteX18" fmla="*/ 3001978 w 3810000"/>
              <a:gd name="connsiteY18" fmla="*/ 370369 h 3971765"/>
              <a:gd name="connsiteX19" fmla="*/ 3359674 w 3810000"/>
              <a:gd name="connsiteY19" fmla="*/ 1171254 h 3971765"/>
              <a:gd name="connsiteX20" fmla="*/ 3436071 w 3810000"/>
              <a:gd name="connsiteY20" fmla="*/ 2214396 h 3971765"/>
              <a:gd name="connsiteX21" fmla="*/ 3373317 w 3810000"/>
              <a:gd name="connsiteY21" fmla="*/ 2660164 h 3971765"/>
              <a:gd name="connsiteX22" fmla="*/ 3306183 w 3810000"/>
              <a:gd name="connsiteY22" fmla="*/ 2911157 h 3971765"/>
              <a:gd name="connsiteX23" fmla="*/ 3277496 w 3810000"/>
              <a:gd name="connsiteY23" fmla="*/ 3007196 h 3971765"/>
              <a:gd name="connsiteX24" fmla="*/ 3809999 w 3810000"/>
              <a:gd name="connsiteY24"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665941 w 3810000"/>
              <a:gd name="connsiteY6" fmla="*/ 3644413 h 3971765"/>
              <a:gd name="connsiteX7" fmla="*/ 1372197 w 3810000"/>
              <a:gd name="connsiteY7" fmla="*/ 3581231 h 3971765"/>
              <a:gd name="connsiteX8" fmla="*/ 937609 w 3810000"/>
              <a:gd name="connsiteY8" fmla="*/ 3434392 h 3971765"/>
              <a:gd name="connsiteX9" fmla="*/ 266650 w 3810000"/>
              <a:gd name="connsiteY9" fmla="*/ 3001646 h 3971765"/>
              <a:gd name="connsiteX10" fmla="*/ 152400 w 3810000"/>
              <a:gd name="connsiteY10" fmla="*/ 2559525 h 3971765"/>
              <a:gd name="connsiteX11" fmla="*/ 30480 w 3810000"/>
              <a:gd name="connsiteY11" fmla="*/ 2153125 h 3971765"/>
              <a:gd name="connsiteX12" fmla="*/ 0 w 3810000"/>
              <a:gd name="connsiteY12" fmla="*/ 1929605 h 3971765"/>
              <a:gd name="connsiteX13" fmla="*/ 61757 w 3810000"/>
              <a:gd name="connsiteY13" fmla="*/ 1344779 h 3971765"/>
              <a:gd name="connsiteX14" fmla="*/ 275913 w 3810000"/>
              <a:gd name="connsiteY14" fmla="*/ 940921 h 3971765"/>
              <a:gd name="connsiteX15" fmla="*/ 893683 w 3810000"/>
              <a:gd name="connsiteY15" fmla="*/ 210032 h 3971765"/>
              <a:gd name="connsiteX16" fmla="*/ 1625600 w 3810000"/>
              <a:gd name="connsiteY16" fmla="*/ 0 h 3971765"/>
              <a:gd name="connsiteX17" fmla="*/ 2407920 w 3810000"/>
              <a:gd name="connsiteY17" fmla="*/ 50005 h 3971765"/>
              <a:gd name="connsiteX18" fmla="*/ 3001978 w 3810000"/>
              <a:gd name="connsiteY18" fmla="*/ 370369 h 3971765"/>
              <a:gd name="connsiteX19" fmla="*/ 3359674 w 3810000"/>
              <a:gd name="connsiteY19" fmla="*/ 1171254 h 3971765"/>
              <a:gd name="connsiteX20" fmla="*/ 3436071 w 3810000"/>
              <a:gd name="connsiteY20" fmla="*/ 2214396 h 3971765"/>
              <a:gd name="connsiteX21" fmla="*/ 3373317 w 3810000"/>
              <a:gd name="connsiteY21" fmla="*/ 2660164 h 3971765"/>
              <a:gd name="connsiteX22" fmla="*/ 3306183 w 3810000"/>
              <a:gd name="connsiteY22" fmla="*/ 2911157 h 3971765"/>
              <a:gd name="connsiteX23" fmla="*/ 3277496 w 3810000"/>
              <a:gd name="connsiteY23" fmla="*/ 3007196 h 3971765"/>
              <a:gd name="connsiteX24" fmla="*/ 3809999 w 3810000"/>
              <a:gd name="connsiteY24" fmla="*/ 3236277 h 3971765"/>
              <a:gd name="connsiteX0" fmla="*/ 3810000 w 3810000"/>
              <a:gd name="connsiteY0" fmla="*/ 3219925 h 3970326"/>
              <a:gd name="connsiteX1" fmla="*/ 3474720 w 3810000"/>
              <a:gd name="connsiteY1" fmla="*/ 3524725 h 3970326"/>
              <a:gd name="connsiteX2" fmla="*/ 3230880 w 3810000"/>
              <a:gd name="connsiteY2" fmla="*/ 3697445 h 3970326"/>
              <a:gd name="connsiteX3" fmla="*/ 2763520 w 3810000"/>
              <a:gd name="connsiteY3" fmla="*/ 3880325 h 3970326"/>
              <a:gd name="connsiteX4" fmla="*/ 2407920 w 3810000"/>
              <a:gd name="connsiteY4" fmla="*/ 3961605 h 3970326"/>
              <a:gd name="connsiteX5" fmla="*/ 1665941 w 3810000"/>
              <a:gd name="connsiteY5" fmla="*/ 3644413 h 3970326"/>
              <a:gd name="connsiteX6" fmla="*/ 1372197 w 3810000"/>
              <a:gd name="connsiteY6" fmla="*/ 3581231 h 3970326"/>
              <a:gd name="connsiteX7" fmla="*/ 937609 w 3810000"/>
              <a:gd name="connsiteY7" fmla="*/ 3434392 h 3970326"/>
              <a:gd name="connsiteX8" fmla="*/ 266650 w 3810000"/>
              <a:gd name="connsiteY8" fmla="*/ 3001646 h 3970326"/>
              <a:gd name="connsiteX9" fmla="*/ 152400 w 3810000"/>
              <a:gd name="connsiteY9" fmla="*/ 2559525 h 3970326"/>
              <a:gd name="connsiteX10" fmla="*/ 30480 w 3810000"/>
              <a:gd name="connsiteY10" fmla="*/ 2153125 h 3970326"/>
              <a:gd name="connsiteX11" fmla="*/ 0 w 3810000"/>
              <a:gd name="connsiteY11" fmla="*/ 1929605 h 3970326"/>
              <a:gd name="connsiteX12" fmla="*/ 61757 w 3810000"/>
              <a:gd name="connsiteY12" fmla="*/ 1344779 h 3970326"/>
              <a:gd name="connsiteX13" fmla="*/ 275913 w 3810000"/>
              <a:gd name="connsiteY13" fmla="*/ 940921 h 3970326"/>
              <a:gd name="connsiteX14" fmla="*/ 893683 w 3810000"/>
              <a:gd name="connsiteY14" fmla="*/ 210032 h 3970326"/>
              <a:gd name="connsiteX15" fmla="*/ 1625600 w 3810000"/>
              <a:gd name="connsiteY15" fmla="*/ 0 h 3970326"/>
              <a:gd name="connsiteX16" fmla="*/ 2407920 w 3810000"/>
              <a:gd name="connsiteY16" fmla="*/ 50005 h 3970326"/>
              <a:gd name="connsiteX17" fmla="*/ 3001978 w 3810000"/>
              <a:gd name="connsiteY17" fmla="*/ 370369 h 3970326"/>
              <a:gd name="connsiteX18" fmla="*/ 3359674 w 3810000"/>
              <a:gd name="connsiteY18" fmla="*/ 1171254 h 3970326"/>
              <a:gd name="connsiteX19" fmla="*/ 3436071 w 3810000"/>
              <a:gd name="connsiteY19" fmla="*/ 2214396 h 3970326"/>
              <a:gd name="connsiteX20" fmla="*/ 3373317 w 3810000"/>
              <a:gd name="connsiteY20" fmla="*/ 2660164 h 3970326"/>
              <a:gd name="connsiteX21" fmla="*/ 3306183 w 3810000"/>
              <a:gd name="connsiteY21" fmla="*/ 2911157 h 3970326"/>
              <a:gd name="connsiteX22" fmla="*/ 3277496 w 3810000"/>
              <a:gd name="connsiteY22" fmla="*/ 3007196 h 3970326"/>
              <a:gd name="connsiteX23" fmla="*/ 3809999 w 3810000"/>
              <a:gd name="connsiteY23" fmla="*/ 3236277 h 3970326"/>
              <a:gd name="connsiteX0" fmla="*/ 3810000 w 3810000"/>
              <a:gd name="connsiteY0" fmla="*/ 3219925 h 3880478"/>
              <a:gd name="connsiteX1" fmla="*/ 3474720 w 3810000"/>
              <a:gd name="connsiteY1" fmla="*/ 3524725 h 3880478"/>
              <a:gd name="connsiteX2" fmla="*/ 3230880 w 3810000"/>
              <a:gd name="connsiteY2" fmla="*/ 3697445 h 3880478"/>
              <a:gd name="connsiteX3" fmla="*/ 2763520 w 3810000"/>
              <a:gd name="connsiteY3" fmla="*/ 3880325 h 3880478"/>
              <a:gd name="connsiteX4" fmla="*/ 2384513 w 3810000"/>
              <a:gd name="connsiteY4" fmla="*/ 3727441 h 3880478"/>
              <a:gd name="connsiteX5" fmla="*/ 1665941 w 3810000"/>
              <a:gd name="connsiteY5" fmla="*/ 3644413 h 3880478"/>
              <a:gd name="connsiteX6" fmla="*/ 1372197 w 3810000"/>
              <a:gd name="connsiteY6" fmla="*/ 3581231 h 3880478"/>
              <a:gd name="connsiteX7" fmla="*/ 937609 w 3810000"/>
              <a:gd name="connsiteY7" fmla="*/ 3434392 h 3880478"/>
              <a:gd name="connsiteX8" fmla="*/ 266650 w 3810000"/>
              <a:gd name="connsiteY8" fmla="*/ 3001646 h 3880478"/>
              <a:gd name="connsiteX9" fmla="*/ 152400 w 3810000"/>
              <a:gd name="connsiteY9" fmla="*/ 2559525 h 3880478"/>
              <a:gd name="connsiteX10" fmla="*/ 30480 w 3810000"/>
              <a:gd name="connsiteY10" fmla="*/ 2153125 h 3880478"/>
              <a:gd name="connsiteX11" fmla="*/ 0 w 3810000"/>
              <a:gd name="connsiteY11" fmla="*/ 1929605 h 3880478"/>
              <a:gd name="connsiteX12" fmla="*/ 61757 w 3810000"/>
              <a:gd name="connsiteY12" fmla="*/ 1344779 h 3880478"/>
              <a:gd name="connsiteX13" fmla="*/ 275913 w 3810000"/>
              <a:gd name="connsiteY13" fmla="*/ 940921 h 3880478"/>
              <a:gd name="connsiteX14" fmla="*/ 893683 w 3810000"/>
              <a:gd name="connsiteY14" fmla="*/ 210032 h 3880478"/>
              <a:gd name="connsiteX15" fmla="*/ 1625600 w 3810000"/>
              <a:gd name="connsiteY15" fmla="*/ 0 h 3880478"/>
              <a:gd name="connsiteX16" fmla="*/ 2407920 w 3810000"/>
              <a:gd name="connsiteY16" fmla="*/ 50005 h 3880478"/>
              <a:gd name="connsiteX17" fmla="*/ 3001978 w 3810000"/>
              <a:gd name="connsiteY17" fmla="*/ 370369 h 3880478"/>
              <a:gd name="connsiteX18" fmla="*/ 3359674 w 3810000"/>
              <a:gd name="connsiteY18" fmla="*/ 1171254 h 3880478"/>
              <a:gd name="connsiteX19" fmla="*/ 3436071 w 3810000"/>
              <a:gd name="connsiteY19" fmla="*/ 2214396 h 3880478"/>
              <a:gd name="connsiteX20" fmla="*/ 3373317 w 3810000"/>
              <a:gd name="connsiteY20" fmla="*/ 2660164 h 3880478"/>
              <a:gd name="connsiteX21" fmla="*/ 3306183 w 3810000"/>
              <a:gd name="connsiteY21" fmla="*/ 2911157 h 3880478"/>
              <a:gd name="connsiteX22" fmla="*/ 3277496 w 3810000"/>
              <a:gd name="connsiteY22" fmla="*/ 3007196 h 3880478"/>
              <a:gd name="connsiteX23" fmla="*/ 3809999 w 3810000"/>
              <a:gd name="connsiteY23" fmla="*/ 3236277 h 3880478"/>
              <a:gd name="connsiteX0" fmla="*/ 3810000 w 3810000"/>
              <a:gd name="connsiteY0" fmla="*/ 3219925 h 3735785"/>
              <a:gd name="connsiteX1" fmla="*/ 3474720 w 3810000"/>
              <a:gd name="connsiteY1" fmla="*/ 3524725 h 3735785"/>
              <a:gd name="connsiteX2" fmla="*/ 3230880 w 3810000"/>
              <a:gd name="connsiteY2" fmla="*/ 3697445 h 3735785"/>
              <a:gd name="connsiteX3" fmla="*/ 2688614 w 3810000"/>
              <a:gd name="connsiteY3" fmla="*/ 3729507 h 3735785"/>
              <a:gd name="connsiteX4" fmla="*/ 2384513 w 3810000"/>
              <a:gd name="connsiteY4" fmla="*/ 3727441 h 3735785"/>
              <a:gd name="connsiteX5" fmla="*/ 1665941 w 3810000"/>
              <a:gd name="connsiteY5" fmla="*/ 3644413 h 3735785"/>
              <a:gd name="connsiteX6" fmla="*/ 1372197 w 3810000"/>
              <a:gd name="connsiteY6" fmla="*/ 3581231 h 3735785"/>
              <a:gd name="connsiteX7" fmla="*/ 937609 w 3810000"/>
              <a:gd name="connsiteY7" fmla="*/ 3434392 h 3735785"/>
              <a:gd name="connsiteX8" fmla="*/ 266650 w 3810000"/>
              <a:gd name="connsiteY8" fmla="*/ 3001646 h 3735785"/>
              <a:gd name="connsiteX9" fmla="*/ 152400 w 3810000"/>
              <a:gd name="connsiteY9" fmla="*/ 2559525 h 3735785"/>
              <a:gd name="connsiteX10" fmla="*/ 30480 w 3810000"/>
              <a:gd name="connsiteY10" fmla="*/ 2153125 h 3735785"/>
              <a:gd name="connsiteX11" fmla="*/ 0 w 3810000"/>
              <a:gd name="connsiteY11" fmla="*/ 1929605 h 3735785"/>
              <a:gd name="connsiteX12" fmla="*/ 61757 w 3810000"/>
              <a:gd name="connsiteY12" fmla="*/ 1344779 h 3735785"/>
              <a:gd name="connsiteX13" fmla="*/ 275913 w 3810000"/>
              <a:gd name="connsiteY13" fmla="*/ 940921 h 3735785"/>
              <a:gd name="connsiteX14" fmla="*/ 893683 w 3810000"/>
              <a:gd name="connsiteY14" fmla="*/ 210032 h 3735785"/>
              <a:gd name="connsiteX15" fmla="*/ 1625600 w 3810000"/>
              <a:gd name="connsiteY15" fmla="*/ 0 h 3735785"/>
              <a:gd name="connsiteX16" fmla="*/ 2407920 w 3810000"/>
              <a:gd name="connsiteY16" fmla="*/ 50005 h 3735785"/>
              <a:gd name="connsiteX17" fmla="*/ 3001978 w 3810000"/>
              <a:gd name="connsiteY17" fmla="*/ 370369 h 3735785"/>
              <a:gd name="connsiteX18" fmla="*/ 3359674 w 3810000"/>
              <a:gd name="connsiteY18" fmla="*/ 1171254 h 3735785"/>
              <a:gd name="connsiteX19" fmla="*/ 3436071 w 3810000"/>
              <a:gd name="connsiteY19" fmla="*/ 2214396 h 3735785"/>
              <a:gd name="connsiteX20" fmla="*/ 3373317 w 3810000"/>
              <a:gd name="connsiteY20" fmla="*/ 2660164 h 3735785"/>
              <a:gd name="connsiteX21" fmla="*/ 3306183 w 3810000"/>
              <a:gd name="connsiteY21" fmla="*/ 2911157 h 3735785"/>
              <a:gd name="connsiteX22" fmla="*/ 3277496 w 3810000"/>
              <a:gd name="connsiteY22" fmla="*/ 3007196 h 3735785"/>
              <a:gd name="connsiteX23" fmla="*/ 3809999 w 3810000"/>
              <a:gd name="connsiteY23" fmla="*/ 3236277 h 3735785"/>
              <a:gd name="connsiteX0" fmla="*/ 3810000 w 3810000"/>
              <a:gd name="connsiteY0" fmla="*/ 3219925 h 3736003"/>
              <a:gd name="connsiteX1" fmla="*/ 3474720 w 3810000"/>
              <a:gd name="connsiteY1" fmla="*/ 3524725 h 3736003"/>
              <a:gd name="connsiteX2" fmla="*/ 3062345 w 3810000"/>
              <a:gd name="connsiteY2" fmla="*/ 3693477 h 3736003"/>
              <a:gd name="connsiteX3" fmla="*/ 2688614 w 3810000"/>
              <a:gd name="connsiteY3" fmla="*/ 3729507 h 3736003"/>
              <a:gd name="connsiteX4" fmla="*/ 2384513 w 3810000"/>
              <a:gd name="connsiteY4" fmla="*/ 3727441 h 3736003"/>
              <a:gd name="connsiteX5" fmla="*/ 1665941 w 3810000"/>
              <a:gd name="connsiteY5" fmla="*/ 3644413 h 3736003"/>
              <a:gd name="connsiteX6" fmla="*/ 1372197 w 3810000"/>
              <a:gd name="connsiteY6" fmla="*/ 3581231 h 3736003"/>
              <a:gd name="connsiteX7" fmla="*/ 937609 w 3810000"/>
              <a:gd name="connsiteY7" fmla="*/ 3434392 h 3736003"/>
              <a:gd name="connsiteX8" fmla="*/ 266650 w 3810000"/>
              <a:gd name="connsiteY8" fmla="*/ 3001646 h 3736003"/>
              <a:gd name="connsiteX9" fmla="*/ 152400 w 3810000"/>
              <a:gd name="connsiteY9" fmla="*/ 2559525 h 3736003"/>
              <a:gd name="connsiteX10" fmla="*/ 30480 w 3810000"/>
              <a:gd name="connsiteY10" fmla="*/ 2153125 h 3736003"/>
              <a:gd name="connsiteX11" fmla="*/ 0 w 3810000"/>
              <a:gd name="connsiteY11" fmla="*/ 1929605 h 3736003"/>
              <a:gd name="connsiteX12" fmla="*/ 61757 w 3810000"/>
              <a:gd name="connsiteY12" fmla="*/ 1344779 h 3736003"/>
              <a:gd name="connsiteX13" fmla="*/ 275913 w 3810000"/>
              <a:gd name="connsiteY13" fmla="*/ 940921 h 3736003"/>
              <a:gd name="connsiteX14" fmla="*/ 893683 w 3810000"/>
              <a:gd name="connsiteY14" fmla="*/ 210032 h 3736003"/>
              <a:gd name="connsiteX15" fmla="*/ 1625600 w 3810000"/>
              <a:gd name="connsiteY15" fmla="*/ 0 h 3736003"/>
              <a:gd name="connsiteX16" fmla="*/ 2407920 w 3810000"/>
              <a:gd name="connsiteY16" fmla="*/ 50005 h 3736003"/>
              <a:gd name="connsiteX17" fmla="*/ 3001978 w 3810000"/>
              <a:gd name="connsiteY17" fmla="*/ 370369 h 3736003"/>
              <a:gd name="connsiteX18" fmla="*/ 3359674 w 3810000"/>
              <a:gd name="connsiteY18" fmla="*/ 1171254 h 3736003"/>
              <a:gd name="connsiteX19" fmla="*/ 3436071 w 3810000"/>
              <a:gd name="connsiteY19" fmla="*/ 2214396 h 3736003"/>
              <a:gd name="connsiteX20" fmla="*/ 3373317 w 3810000"/>
              <a:gd name="connsiteY20" fmla="*/ 2660164 h 3736003"/>
              <a:gd name="connsiteX21" fmla="*/ 3306183 w 3810000"/>
              <a:gd name="connsiteY21" fmla="*/ 2911157 h 3736003"/>
              <a:gd name="connsiteX22" fmla="*/ 3277496 w 3810000"/>
              <a:gd name="connsiteY22" fmla="*/ 3007196 h 3736003"/>
              <a:gd name="connsiteX23" fmla="*/ 3809999 w 3810000"/>
              <a:gd name="connsiteY23" fmla="*/ 3236277 h 3736003"/>
              <a:gd name="connsiteX0" fmla="*/ 3810000 w 3810000"/>
              <a:gd name="connsiteY0" fmla="*/ 3219925 h 3730351"/>
              <a:gd name="connsiteX1" fmla="*/ 3474720 w 3810000"/>
              <a:gd name="connsiteY1" fmla="*/ 3524725 h 3730351"/>
              <a:gd name="connsiteX2" fmla="*/ 3062345 w 3810000"/>
              <a:gd name="connsiteY2" fmla="*/ 3693477 h 3730351"/>
              <a:gd name="connsiteX3" fmla="*/ 2384513 w 3810000"/>
              <a:gd name="connsiteY3" fmla="*/ 3727441 h 3730351"/>
              <a:gd name="connsiteX4" fmla="*/ 1665941 w 3810000"/>
              <a:gd name="connsiteY4" fmla="*/ 3644413 h 3730351"/>
              <a:gd name="connsiteX5" fmla="*/ 1372197 w 3810000"/>
              <a:gd name="connsiteY5" fmla="*/ 3581231 h 3730351"/>
              <a:gd name="connsiteX6" fmla="*/ 937609 w 3810000"/>
              <a:gd name="connsiteY6" fmla="*/ 3434392 h 3730351"/>
              <a:gd name="connsiteX7" fmla="*/ 266650 w 3810000"/>
              <a:gd name="connsiteY7" fmla="*/ 3001646 h 3730351"/>
              <a:gd name="connsiteX8" fmla="*/ 152400 w 3810000"/>
              <a:gd name="connsiteY8" fmla="*/ 2559525 h 3730351"/>
              <a:gd name="connsiteX9" fmla="*/ 30480 w 3810000"/>
              <a:gd name="connsiteY9" fmla="*/ 2153125 h 3730351"/>
              <a:gd name="connsiteX10" fmla="*/ 0 w 3810000"/>
              <a:gd name="connsiteY10" fmla="*/ 1929605 h 3730351"/>
              <a:gd name="connsiteX11" fmla="*/ 61757 w 3810000"/>
              <a:gd name="connsiteY11" fmla="*/ 1344779 h 3730351"/>
              <a:gd name="connsiteX12" fmla="*/ 275913 w 3810000"/>
              <a:gd name="connsiteY12" fmla="*/ 940921 h 3730351"/>
              <a:gd name="connsiteX13" fmla="*/ 893683 w 3810000"/>
              <a:gd name="connsiteY13" fmla="*/ 210032 h 3730351"/>
              <a:gd name="connsiteX14" fmla="*/ 1625600 w 3810000"/>
              <a:gd name="connsiteY14" fmla="*/ 0 h 3730351"/>
              <a:gd name="connsiteX15" fmla="*/ 2407920 w 3810000"/>
              <a:gd name="connsiteY15" fmla="*/ 50005 h 3730351"/>
              <a:gd name="connsiteX16" fmla="*/ 3001978 w 3810000"/>
              <a:gd name="connsiteY16" fmla="*/ 370369 h 3730351"/>
              <a:gd name="connsiteX17" fmla="*/ 3359674 w 3810000"/>
              <a:gd name="connsiteY17" fmla="*/ 1171254 h 3730351"/>
              <a:gd name="connsiteX18" fmla="*/ 3436071 w 3810000"/>
              <a:gd name="connsiteY18" fmla="*/ 2214396 h 3730351"/>
              <a:gd name="connsiteX19" fmla="*/ 3373317 w 3810000"/>
              <a:gd name="connsiteY19" fmla="*/ 2660164 h 3730351"/>
              <a:gd name="connsiteX20" fmla="*/ 3306183 w 3810000"/>
              <a:gd name="connsiteY20" fmla="*/ 2911157 h 3730351"/>
              <a:gd name="connsiteX21" fmla="*/ 3277496 w 3810000"/>
              <a:gd name="connsiteY21" fmla="*/ 3007196 h 3730351"/>
              <a:gd name="connsiteX22" fmla="*/ 3809999 w 3810000"/>
              <a:gd name="connsiteY22" fmla="*/ 3236277 h 3730351"/>
              <a:gd name="connsiteX0" fmla="*/ 3810000 w 3810000"/>
              <a:gd name="connsiteY0" fmla="*/ 3219925 h 3729628"/>
              <a:gd name="connsiteX1" fmla="*/ 3474720 w 3810000"/>
              <a:gd name="connsiteY1" fmla="*/ 3524725 h 3729628"/>
              <a:gd name="connsiteX2" fmla="*/ 3020211 w 3810000"/>
              <a:gd name="connsiteY2" fmla="*/ 3689508 h 3729628"/>
              <a:gd name="connsiteX3" fmla="*/ 2384513 w 3810000"/>
              <a:gd name="connsiteY3" fmla="*/ 3727441 h 3729628"/>
              <a:gd name="connsiteX4" fmla="*/ 1665941 w 3810000"/>
              <a:gd name="connsiteY4" fmla="*/ 3644413 h 3729628"/>
              <a:gd name="connsiteX5" fmla="*/ 1372197 w 3810000"/>
              <a:gd name="connsiteY5" fmla="*/ 3581231 h 3729628"/>
              <a:gd name="connsiteX6" fmla="*/ 937609 w 3810000"/>
              <a:gd name="connsiteY6" fmla="*/ 3434392 h 3729628"/>
              <a:gd name="connsiteX7" fmla="*/ 266650 w 3810000"/>
              <a:gd name="connsiteY7" fmla="*/ 3001646 h 3729628"/>
              <a:gd name="connsiteX8" fmla="*/ 152400 w 3810000"/>
              <a:gd name="connsiteY8" fmla="*/ 2559525 h 3729628"/>
              <a:gd name="connsiteX9" fmla="*/ 30480 w 3810000"/>
              <a:gd name="connsiteY9" fmla="*/ 2153125 h 3729628"/>
              <a:gd name="connsiteX10" fmla="*/ 0 w 3810000"/>
              <a:gd name="connsiteY10" fmla="*/ 1929605 h 3729628"/>
              <a:gd name="connsiteX11" fmla="*/ 61757 w 3810000"/>
              <a:gd name="connsiteY11" fmla="*/ 1344779 h 3729628"/>
              <a:gd name="connsiteX12" fmla="*/ 275913 w 3810000"/>
              <a:gd name="connsiteY12" fmla="*/ 940921 h 3729628"/>
              <a:gd name="connsiteX13" fmla="*/ 893683 w 3810000"/>
              <a:gd name="connsiteY13" fmla="*/ 210032 h 3729628"/>
              <a:gd name="connsiteX14" fmla="*/ 1625600 w 3810000"/>
              <a:gd name="connsiteY14" fmla="*/ 0 h 3729628"/>
              <a:gd name="connsiteX15" fmla="*/ 2407920 w 3810000"/>
              <a:gd name="connsiteY15" fmla="*/ 50005 h 3729628"/>
              <a:gd name="connsiteX16" fmla="*/ 3001978 w 3810000"/>
              <a:gd name="connsiteY16" fmla="*/ 370369 h 3729628"/>
              <a:gd name="connsiteX17" fmla="*/ 3359674 w 3810000"/>
              <a:gd name="connsiteY17" fmla="*/ 1171254 h 3729628"/>
              <a:gd name="connsiteX18" fmla="*/ 3436071 w 3810000"/>
              <a:gd name="connsiteY18" fmla="*/ 2214396 h 3729628"/>
              <a:gd name="connsiteX19" fmla="*/ 3373317 w 3810000"/>
              <a:gd name="connsiteY19" fmla="*/ 2660164 h 3729628"/>
              <a:gd name="connsiteX20" fmla="*/ 3306183 w 3810000"/>
              <a:gd name="connsiteY20" fmla="*/ 2911157 h 3729628"/>
              <a:gd name="connsiteX21" fmla="*/ 3277496 w 3810000"/>
              <a:gd name="connsiteY21" fmla="*/ 3007196 h 3729628"/>
              <a:gd name="connsiteX22" fmla="*/ 3809999 w 3810000"/>
              <a:gd name="connsiteY22" fmla="*/ 3236277 h 3729628"/>
              <a:gd name="connsiteX0" fmla="*/ 3810000 w 3810000"/>
              <a:gd name="connsiteY0" fmla="*/ 3219925 h 3729629"/>
              <a:gd name="connsiteX1" fmla="*/ 3474720 w 3810000"/>
              <a:gd name="connsiteY1" fmla="*/ 3524725 h 3729629"/>
              <a:gd name="connsiteX2" fmla="*/ 3020211 w 3810000"/>
              <a:gd name="connsiteY2" fmla="*/ 3689508 h 3729629"/>
              <a:gd name="connsiteX3" fmla="*/ 2309608 w 3810000"/>
              <a:gd name="connsiteY3" fmla="*/ 3727442 h 3729629"/>
              <a:gd name="connsiteX4" fmla="*/ 1665941 w 3810000"/>
              <a:gd name="connsiteY4" fmla="*/ 3644413 h 3729629"/>
              <a:gd name="connsiteX5" fmla="*/ 1372197 w 3810000"/>
              <a:gd name="connsiteY5" fmla="*/ 3581231 h 3729629"/>
              <a:gd name="connsiteX6" fmla="*/ 937609 w 3810000"/>
              <a:gd name="connsiteY6" fmla="*/ 3434392 h 3729629"/>
              <a:gd name="connsiteX7" fmla="*/ 266650 w 3810000"/>
              <a:gd name="connsiteY7" fmla="*/ 3001646 h 3729629"/>
              <a:gd name="connsiteX8" fmla="*/ 152400 w 3810000"/>
              <a:gd name="connsiteY8" fmla="*/ 2559525 h 3729629"/>
              <a:gd name="connsiteX9" fmla="*/ 30480 w 3810000"/>
              <a:gd name="connsiteY9" fmla="*/ 2153125 h 3729629"/>
              <a:gd name="connsiteX10" fmla="*/ 0 w 3810000"/>
              <a:gd name="connsiteY10" fmla="*/ 1929605 h 3729629"/>
              <a:gd name="connsiteX11" fmla="*/ 61757 w 3810000"/>
              <a:gd name="connsiteY11" fmla="*/ 1344779 h 3729629"/>
              <a:gd name="connsiteX12" fmla="*/ 275913 w 3810000"/>
              <a:gd name="connsiteY12" fmla="*/ 940921 h 3729629"/>
              <a:gd name="connsiteX13" fmla="*/ 893683 w 3810000"/>
              <a:gd name="connsiteY13" fmla="*/ 210032 h 3729629"/>
              <a:gd name="connsiteX14" fmla="*/ 1625600 w 3810000"/>
              <a:gd name="connsiteY14" fmla="*/ 0 h 3729629"/>
              <a:gd name="connsiteX15" fmla="*/ 2407920 w 3810000"/>
              <a:gd name="connsiteY15" fmla="*/ 50005 h 3729629"/>
              <a:gd name="connsiteX16" fmla="*/ 3001978 w 3810000"/>
              <a:gd name="connsiteY16" fmla="*/ 370369 h 3729629"/>
              <a:gd name="connsiteX17" fmla="*/ 3359674 w 3810000"/>
              <a:gd name="connsiteY17" fmla="*/ 1171254 h 3729629"/>
              <a:gd name="connsiteX18" fmla="*/ 3436071 w 3810000"/>
              <a:gd name="connsiteY18" fmla="*/ 2214396 h 3729629"/>
              <a:gd name="connsiteX19" fmla="*/ 3373317 w 3810000"/>
              <a:gd name="connsiteY19" fmla="*/ 2660164 h 3729629"/>
              <a:gd name="connsiteX20" fmla="*/ 3306183 w 3810000"/>
              <a:gd name="connsiteY20" fmla="*/ 2911157 h 3729629"/>
              <a:gd name="connsiteX21" fmla="*/ 3277496 w 3810000"/>
              <a:gd name="connsiteY21" fmla="*/ 3007196 h 3729629"/>
              <a:gd name="connsiteX22" fmla="*/ 3809999 w 3810000"/>
              <a:gd name="connsiteY22" fmla="*/ 3236277 h 3729629"/>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37609 w 3810000"/>
              <a:gd name="connsiteY6" fmla="*/ 3434392 h 3729312"/>
              <a:gd name="connsiteX7" fmla="*/ 266650 w 3810000"/>
              <a:gd name="connsiteY7" fmla="*/ 3001646 h 3729312"/>
              <a:gd name="connsiteX8" fmla="*/ 152400 w 3810000"/>
              <a:gd name="connsiteY8" fmla="*/ 2559525 h 3729312"/>
              <a:gd name="connsiteX9" fmla="*/ 30480 w 3810000"/>
              <a:gd name="connsiteY9" fmla="*/ 2153125 h 3729312"/>
              <a:gd name="connsiteX10" fmla="*/ 0 w 3810000"/>
              <a:gd name="connsiteY10" fmla="*/ 1929605 h 3729312"/>
              <a:gd name="connsiteX11" fmla="*/ 61757 w 3810000"/>
              <a:gd name="connsiteY11" fmla="*/ 1344779 h 3729312"/>
              <a:gd name="connsiteX12" fmla="*/ 275913 w 3810000"/>
              <a:gd name="connsiteY12" fmla="*/ 940921 h 3729312"/>
              <a:gd name="connsiteX13" fmla="*/ 893683 w 3810000"/>
              <a:gd name="connsiteY13" fmla="*/ 210032 h 3729312"/>
              <a:gd name="connsiteX14" fmla="*/ 1625600 w 3810000"/>
              <a:gd name="connsiteY14" fmla="*/ 0 h 3729312"/>
              <a:gd name="connsiteX15" fmla="*/ 2407920 w 3810000"/>
              <a:gd name="connsiteY15" fmla="*/ 50005 h 3729312"/>
              <a:gd name="connsiteX16" fmla="*/ 3001978 w 3810000"/>
              <a:gd name="connsiteY16" fmla="*/ 370369 h 3729312"/>
              <a:gd name="connsiteX17" fmla="*/ 3359674 w 3810000"/>
              <a:gd name="connsiteY17" fmla="*/ 1171254 h 3729312"/>
              <a:gd name="connsiteX18" fmla="*/ 3436071 w 3810000"/>
              <a:gd name="connsiteY18" fmla="*/ 2214396 h 3729312"/>
              <a:gd name="connsiteX19" fmla="*/ 3373317 w 3810000"/>
              <a:gd name="connsiteY19" fmla="*/ 2660164 h 3729312"/>
              <a:gd name="connsiteX20" fmla="*/ 3306183 w 3810000"/>
              <a:gd name="connsiteY20" fmla="*/ 2911157 h 3729312"/>
              <a:gd name="connsiteX21" fmla="*/ 3277496 w 3810000"/>
              <a:gd name="connsiteY21" fmla="*/ 3007196 h 3729312"/>
              <a:gd name="connsiteX22" fmla="*/ 3809999 w 3810000"/>
              <a:gd name="connsiteY22"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37609 w 3810000"/>
              <a:gd name="connsiteY6" fmla="*/ 3434392 h 3729312"/>
              <a:gd name="connsiteX7" fmla="*/ 266650 w 3810000"/>
              <a:gd name="connsiteY7" fmla="*/ 3001646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37609 w 3810000"/>
              <a:gd name="connsiteY6" fmla="*/ 3434392 h 3729312"/>
              <a:gd name="connsiteX7" fmla="*/ 215153 w 3810000"/>
              <a:gd name="connsiteY7" fmla="*/ 3009584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15153 w 3810000"/>
              <a:gd name="connsiteY7" fmla="*/ 3009584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15153 w 3810000"/>
              <a:gd name="connsiteY7" fmla="*/ 3009584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43242 w 3810000"/>
              <a:gd name="connsiteY7" fmla="*/ 2950050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43242 w 3810000"/>
              <a:gd name="connsiteY7" fmla="*/ 2950050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43242 w 3810000"/>
              <a:gd name="connsiteY7" fmla="*/ 2950050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021080 w 3810000"/>
              <a:gd name="connsiteY5" fmla="*/ 3462165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021080 w 3810000"/>
              <a:gd name="connsiteY5" fmla="*/ 3462165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021080 w 3810000"/>
              <a:gd name="connsiteY5" fmla="*/ 3462165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021080 w 3810000"/>
              <a:gd name="connsiteY5" fmla="*/ 3462165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31600 w 3831600"/>
              <a:gd name="connsiteY0" fmla="*/ 3219925 h 3729312"/>
              <a:gd name="connsiteX1" fmla="*/ 3416733 w 3831600"/>
              <a:gd name="connsiteY1" fmla="*/ 3548539 h 3729312"/>
              <a:gd name="connsiteX2" fmla="*/ 3041811 w 3831600"/>
              <a:gd name="connsiteY2" fmla="*/ 3689508 h 3729312"/>
              <a:gd name="connsiteX3" fmla="*/ 2331208 w 3831600"/>
              <a:gd name="connsiteY3" fmla="*/ 3727442 h 3729312"/>
              <a:gd name="connsiteX4" fmla="*/ 1687541 w 3831600"/>
              <a:gd name="connsiteY4" fmla="*/ 3644413 h 3729312"/>
              <a:gd name="connsiteX5" fmla="*/ 1042680 w 3831600"/>
              <a:gd name="connsiteY5" fmla="*/ 3462165 h 3729312"/>
              <a:gd name="connsiteX6" fmla="*/ 264842 w 3831600"/>
              <a:gd name="connsiteY6" fmla="*/ 2950050 h 3729312"/>
              <a:gd name="connsiteX7" fmla="*/ 14628 w 3831600"/>
              <a:gd name="connsiteY7" fmla="*/ 2200752 h 3729312"/>
              <a:gd name="connsiteX8" fmla="*/ 21600 w 3831600"/>
              <a:gd name="connsiteY8" fmla="*/ 1929605 h 3729312"/>
              <a:gd name="connsiteX9" fmla="*/ 83357 w 3831600"/>
              <a:gd name="connsiteY9" fmla="*/ 1344779 h 3729312"/>
              <a:gd name="connsiteX10" fmla="*/ 297513 w 3831600"/>
              <a:gd name="connsiteY10" fmla="*/ 940921 h 3729312"/>
              <a:gd name="connsiteX11" fmla="*/ 915283 w 3831600"/>
              <a:gd name="connsiteY11" fmla="*/ 210032 h 3729312"/>
              <a:gd name="connsiteX12" fmla="*/ 1647200 w 3831600"/>
              <a:gd name="connsiteY12" fmla="*/ 0 h 3729312"/>
              <a:gd name="connsiteX13" fmla="*/ 2429520 w 3831600"/>
              <a:gd name="connsiteY13" fmla="*/ 50005 h 3729312"/>
              <a:gd name="connsiteX14" fmla="*/ 3023578 w 3831600"/>
              <a:gd name="connsiteY14" fmla="*/ 370369 h 3729312"/>
              <a:gd name="connsiteX15" fmla="*/ 3381274 w 3831600"/>
              <a:gd name="connsiteY15" fmla="*/ 1171254 h 3729312"/>
              <a:gd name="connsiteX16" fmla="*/ 3457671 w 3831600"/>
              <a:gd name="connsiteY16" fmla="*/ 2214396 h 3729312"/>
              <a:gd name="connsiteX17" fmla="*/ 3394917 w 3831600"/>
              <a:gd name="connsiteY17" fmla="*/ 2660164 h 3729312"/>
              <a:gd name="connsiteX18" fmla="*/ 3327783 w 3831600"/>
              <a:gd name="connsiteY18" fmla="*/ 2911157 h 3729312"/>
              <a:gd name="connsiteX19" fmla="*/ 3299096 w 3831600"/>
              <a:gd name="connsiteY19" fmla="*/ 3007196 h 3729312"/>
              <a:gd name="connsiteX20" fmla="*/ 3831599 w 3831600"/>
              <a:gd name="connsiteY20" fmla="*/ 3236277 h 3729312"/>
              <a:gd name="connsiteX0" fmla="*/ 3831600 w 3831600"/>
              <a:gd name="connsiteY0" fmla="*/ 3219925 h 3729312"/>
              <a:gd name="connsiteX1" fmla="*/ 3416733 w 3831600"/>
              <a:gd name="connsiteY1" fmla="*/ 3548539 h 3729312"/>
              <a:gd name="connsiteX2" fmla="*/ 3041811 w 3831600"/>
              <a:gd name="connsiteY2" fmla="*/ 3689508 h 3729312"/>
              <a:gd name="connsiteX3" fmla="*/ 2331208 w 3831600"/>
              <a:gd name="connsiteY3" fmla="*/ 3727442 h 3729312"/>
              <a:gd name="connsiteX4" fmla="*/ 1687541 w 3831600"/>
              <a:gd name="connsiteY4" fmla="*/ 3644413 h 3729312"/>
              <a:gd name="connsiteX5" fmla="*/ 1042680 w 3831600"/>
              <a:gd name="connsiteY5" fmla="*/ 3462165 h 3729312"/>
              <a:gd name="connsiteX6" fmla="*/ 264842 w 3831600"/>
              <a:gd name="connsiteY6" fmla="*/ 2950050 h 3729312"/>
              <a:gd name="connsiteX7" fmla="*/ 14628 w 3831600"/>
              <a:gd name="connsiteY7" fmla="*/ 2200752 h 3729312"/>
              <a:gd name="connsiteX8" fmla="*/ 21600 w 3831600"/>
              <a:gd name="connsiteY8" fmla="*/ 1929605 h 3729312"/>
              <a:gd name="connsiteX9" fmla="*/ 297513 w 3831600"/>
              <a:gd name="connsiteY9" fmla="*/ 940921 h 3729312"/>
              <a:gd name="connsiteX10" fmla="*/ 915283 w 3831600"/>
              <a:gd name="connsiteY10" fmla="*/ 210032 h 3729312"/>
              <a:gd name="connsiteX11" fmla="*/ 1647200 w 3831600"/>
              <a:gd name="connsiteY11" fmla="*/ 0 h 3729312"/>
              <a:gd name="connsiteX12" fmla="*/ 2429520 w 3831600"/>
              <a:gd name="connsiteY12" fmla="*/ 50005 h 3729312"/>
              <a:gd name="connsiteX13" fmla="*/ 3023578 w 3831600"/>
              <a:gd name="connsiteY13" fmla="*/ 370369 h 3729312"/>
              <a:gd name="connsiteX14" fmla="*/ 3381274 w 3831600"/>
              <a:gd name="connsiteY14" fmla="*/ 1171254 h 3729312"/>
              <a:gd name="connsiteX15" fmla="*/ 3457671 w 3831600"/>
              <a:gd name="connsiteY15" fmla="*/ 2214396 h 3729312"/>
              <a:gd name="connsiteX16" fmla="*/ 3394917 w 3831600"/>
              <a:gd name="connsiteY16" fmla="*/ 2660164 h 3729312"/>
              <a:gd name="connsiteX17" fmla="*/ 3327783 w 3831600"/>
              <a:gd name="connsiteY17" fmla="*/ 2911157 h 3729312"/>
              <a:gd name="connsiteX18" fmla="*/ 3299096 w 3831600"/>
              <a:gd name="connsiteY18" fmla="*/ 3007196 h 3729312"/>
              <a:gd name="connsiteX19" fmla="*/ 3831599 w 3831600"/>
              <a:gd name="connsiteY19" fmla="*/ 3236277 h 3729312"/>
              <a:gd name="connsiteX0" fmla="*/ 3831600 w 3831600"/>
              <a:gd name="connsiteY0" fmla="*/ 3219925 h 3729312"/>
              <a:gd name="connsiteX1" fmla="*/ 3416733 w 3831600"/>
              <a:gd name="connsiteY1" fmla="*/ 3548539 h 3729312"/>
              <a:gd name="connsiteX2" fmla="*/ 3041811 w 3831600"/>
              <a:gd name="connsiteY2" fmla="*/ 3689508 h 3729312"/>
              <a:gd name="connsiteX3" fmla="*/ 2331208 w 3831600"/>
              <a:gd name="connsiteY3" fmla="*/ 3727442 h 3729312"/>
              <a:gd name="connsiteX4" fmla="*/ 1687541 w 3831600"/>
              <a:gd name="connsiteY4" fmla="*/ 3644413 h 3729312"/>
              <a:gd name="connsiteX5" fmla="*/ 1042680 w 3831600"/>
              <a:gd name="connsiteY5" fmla="*/ 3462165 h 3729312"/>
              <a:gd name="connsiteX6" fmla="*/ 264842 w 3831600"/>
              <a:gd name="connsiteY6" fmla="*/ 2950050 h 3729312"/>
              <a:gd name="connsiteX7" fmla="*/ 14628 w 3831600"/>
              <a:gd name="connsiteY7" fmla="*/ 2200752 h 3729312"/>
              <a:gd name="connsiteX8" fmla="*/ 21600 w 3831600"/>
              <a:gd name="connsiteY8" fmla="*/ 1854197 h 3729312"/>
              <a:gd name="connsiteX9" fmla="*/ 297513 w 3831600"/>
              <a:gd name="connsiteY9" fmla="*/ 940921 h 3729312"/>
              <a:gd name="connsiteX10" fmla="*/ 915283 w 3831600"/>
              <a:gd name="connsiteY10" fmla="*/ 210032 h 3729312"/>
              <a:gd name="connsiteX11" fmla="*/ 1647200 w 3831600"/>
              <a:gd name="connsiteY11" fmla="*/ 0 h 3729312"/>
              <a:gd name="connsiteX12" fmla="*/ 2429520 w 3831600"/>
              <a:gd name="connsiteY12" fmla="*/ 50005 h 3729312"/>
              <a:gd name="connsiteX13" fmla="*/ 3023578 w 3831600"/>
              <a:gd name="connsiteY13" fmla="*/ 370369 h 3729312"/>
              <a:gd name="connsiteX14" fmla="*/ 3381274 w 3831600"/>
              <a:gd name="connsiteY14" fmla="*/ 1171254 h 3729312"/>
              <a:gd name="connsiteX15" fmla="*/ 3457671 w 3831600"/>
              <a:gd name="connsiteY15" fmla="*/ 2214396 h 3729312"/>
              <a:gd name="connsiteX16" fmla="*/ 3394917 w 3831600"/>
              <a:gd name="connsiteY16" fmla="*/ 2660164 h 3729312"/>
              <a:gd name="connsiteX17" fmla="*/ 3327783 w 3831600"/>
              <a:gd name="connsiteY17" fmla="*/ 2911157 h 3729312"/>
              <a:gd name="connsiteX18" fmla="*/ 3299096 w 3831600"/>
              <a:gd name="connsiteY18" fmla="*/ 3007196 h 3729312"/>
              <a:gd name="connsiteX19" fmla="*/ 3831599 w 3831600"/>
              <a:gd name="connsiteY19" fmla="*/ 3236277 h 3729312"/>
              <a:gd name="connsiteX0" fmla="*/ 3831600 w 3831600"/>
              <a:gd name="connsiteY0" fmla="*/ 3219925 h 3729312"/>
              <a:gd name="connsiteX1" fmla="*/ 3416733 w 3831600"/>
              <a:gd name="connsiteY1" fmla="*/ 3548539 h 3729312"/>
              <a:gd name="connsiteX2" fmla="*/ 3041811 w 3831600"/>
              <a:gd name="connsiteY2" fmla="*/ 3689508 h 3729312"/>
              <a:gd name="connsiteX3" fmla="*/ 2331208 w 3831600"/>
              <a:gd name="connsiteY3" fmla="*/ 3727442 h 3729312"/>
              <a:gd name="connsiteX4" fmla="*/ 1687541 w 3831600"/>
              <a:gd name="connsiteY4" fmla="*/ 3644413 h 3729312"/>
              <a:gd name="connsiteX5" fmla="*/ 1042680 w 3831600"/>
              <a:gd name="connsiteY5" fmla="*/ 3462165 h 3729312"/>
              <a:gd name="connsiteX6" fmla="*/ 264842 w 3831600"/>
              <a:gd name="connsiteY6" fmla="*/ 2950050 h 3729312"/>
              <a:gd name="connsiteX7" fmla="*/ 14628 w 3831600"/>
              <a:gd name="connsiteY7" fmla="*/ 2200752 h 3729312"/>
              <a:gd name="connsiteX8" fmla="*/ 21600 w 3831600"/>
              <a:gd name="connsiteY8" fmla="*/ 1854197 h 3729312"/>
              <a:gd name="connsiteX9" fmla="*/ 311558 w 3831600"/>
              <a:gd name="connsiteY9" fmla="*/ 841700 h 3729312"/>
              <a:gd name="connsiteX10" fmla="*/ 915283 w 3831600"/>
              <a:gd name="connsiteY10" fmla="*/ 210032 h 3729312"/>
              <a:gd name="connsiteX11" fmla="*/ 1647200 w 3831600"/>
              <a:gd name="connsiteY11" fmla="*/ 0 h 3729312"/>
              <a:gd name="connsiteX12" fmla="*/ 2429520 w 3831600"/>
              <a:gd name="connsiteY12" fmla="*/ 50005 h 3729312"/>
              <a:gd name="connsiteX13" fmla="*/ 3023578 w 3831600"/>
              <a:gd name="connsiteY13" fmla="*/ 370369 h 3729312"/>
              <a:gd name="connsiteX14" fmla="*/ 3381274 w 3831600"/>
              <a:gd name="connsiteY14" fmla="*/ 1171254 h 3729312"/>
              <a:gd name="connsiteX15" fmla="*/ 3457671 w 3831600"/>
              <a:gd name="connsiteY15" fmla="*/ 2214396 h 3729312"/>
              <a:gd name="connsiteX16" fmla="*/ 3394917 w 3831600"/>
              <a:gd name="connsiteY16" fmla="*/ 2660164 h 3729312"/>
              <a:gd name="connsiteX17" fmla="*/ 3327783 w 3831600"/>
              <a:gd name="connsiteY17" fmla="*/ 2911157 h 3729312"/>
              <a:gd name="connsiteX18" fmla="*/ 3299096 w 3831600"/>
              <a:gd name="connsiteY18" fmla="*/ 3007196 h 3729312"/>
              <a:gd name="connsiteX19" fmla="*/ 3831599 w 3831600"/>
              <a:gd name="connsiteY19" fmla="*/ 3236277 h 3729312"/>
              <a:gd name="connsiteX0" fmla="*/ 3827607 w 3827607"/>
              <a:gd name="connsiteY0" fmla="*/ 3219925 h 3729312"/>
              <a:gd name="connsiteX1" fmla="*/ 3412740 w 3827607"/>
              <a:gd name="connsiteY1" fmla="*/ 3548539 h 3729312"/>
              <a:gd name="connsiteX2" fmla="*/ 3037818 w 3827607"/>
              <a:gd name="connsiteY2" fmla="*/ 3689508 h 3729312"/>
              <a:gd name="connsiteX3" fmla="*/ 2327215 w 3827607"/>
              <a:gd name="connsiteY3" fmla="*/ 3727442 h 3729312"/>
              <a:gd name="connsiteX4" fmla="*/ 1683548 w 3827607"/>
              <a:gd name="connsiteY4" fmla="*/ 3644413 h 3729312"/>
              <a:gd name="connsiteX5" fmla="*/ 1038687 w 3827607"/>
              <a:gd name="connsiteY5" fmla="*/ 3462165 h 3729312"/>
              <a:gd name="connsiteX6" fmla="*/ 260849 w 3827607"/>
              <a:gd name="connsiteY6" fmla="*/ 2950050 h 3729312"/>
              <a:gd name="connsiteX7" fmla="*/ 10635 w 3827607"/>
              <a:gd name="connsiteY7" fmla="*/ 2200752 h 3729312"/>
              <a:gd name="connsiteX8" fmla="*/ 17607 w 3827607"/>
              <a:gd name="connsiteY8" fmla="*/ 1854197 h 3729312"/>
              <a:gd name="connsiteX9" fmla="*/ 307565 w 3827607"/>
              <a:gd name="connsiteY9" fmla="*/ 841700 h 3729312"/>
              <a:gd name="connsiteX10" fmla="*/ 911290 w 3827607"/>
              <a:gd name="connsiteY10" fmla="*/ 210032 h 3729312"/>
              <a:gd name="connsiteX11" fmla="*/ 1643207 w 3827607"/>
              <a:gd name="connsiteY11" fmla="*/ 0 h 3729312"/>
              <a:gd name="connsiteX12" fmla="*/ 2425527 w 3827607"/>
              <a:gd name="connsiteY12" fmla="*/ 50005 h 3729312"/>
              <a:gd name="connsiteX13" fmla="*/ 3019585 w 3827607"/>
              <a:gd name="connsiteY13" fmla="*/ 370369 h 3729312"/>
              <a:gd name="connsiteX14" fmla="*/ 3377281 w 3827607"/>
              <a:gd name="connsiteY14" fmla="*/ 1171254 h 3729312"/>
              <a:gd name="connsiteX15" fmla="*/ 3453678 w 3827607"/>
              <a:gd name="connsiteY15" fmla="*/ 2214396 h 3729312"/>
              <a:gd name="connsiteX16" fmla="*/ 3390924 w 3827607"/>
              <a:gd name="connsiteY16" fmla="*/ 2660164 h 3729312"/>
              <a:gd name="connsiteX17" fmla="*/ 3323790 w 3827607"/>
              <a:gd name="connsiteY17" fmla="*/ 2911157 h 3729312"/>
              <a:gd name="connsiteX18" fmla="*/ 3295103 w 3827607"/>
              <a:gd name="connsiteY18" fmla="*/ 3007196 h 3729312"/>
              <a:gd name="connsiteX19" fmla="*/ 3827606 w 3827607"/>
              <a:gd name="connsiteY19" fmla="*/ 3236277 h 3729312"/>
              <a:gd name="connsiteX0" fmla="*/ 3833194 w 3833194"/>
              <a:gd name="connsiteY0" fmla="*/ 3219925 h 3729312"/>
              <a:gd name="connsiteX1" fmla="*/ 3418327 w 3833194"/>
              <a:gd name="connsiteY1" fmla="*/ 3548539 h 3729312"/>
              <a:gd name="connsiteX2" fmla="*/ 3043405 w 3833194"/>
              <a:gd name="connsiteY2" fmla="*/ 3689508 h 3729312"/>
              <a:gd name="connsiteX3" fmla="*/ 2332802 w 3833194"/>
              <a:gd name="connsiteY3" fmla="*/ 3727442 h 3729312"/>
              <a:gd name="connsiteX4" fmla="*/ 1689135 w 3833194"/>
              <a:gd name="connsiteY4" fmla="*/ 3644413 h 3729312"/>
              <a:gd name="connsiteX5" fmla="*/ 1044274 w 3833194"/>
              <a:gd name="connsiteY5" fmla="*/ 3462165 h 3729312"/>
              <a:gd name="connsiteX6" fmla="*/ 266436 w 3833194"/>
              <a:gd name="connsiteY6" fmla="*/ 2950050 h 3729312"/>
              <a:gd name="connsiteX7" fmla="*/ 16222 w 3833194"/>
              <a:gd name="connsiteY7" fmla="*/ 2200752 h 3729312"/>
              <a:gd name="connsiteX8" fmla="*/ 23194 w 3833194"/>
              <a:gd name="connsiteY8" fmla="*/ 1854197 h 3729312"/>
              <a:gd name="connsiteX9" fmla="*/ 313152 w 3833194"/>
              <a:gd name="connsiteY9" fmla="*/ 841700 h 3729312"/>
              <a:gd name="connsiteX10" fmla="*/ 916877 w 3833194"/>
              <a:gd name="connsiteY10" fmla="*/ 210032 h 3729312"/>
              <a:gd name="connsiteX11" fmla="*/ 1648794 w 3833194"/>
              <a:gd name="connsiteY11" fmla="*/ 0 h 3729312"/>
              <a:gd name="connsiteX12" fmla="*/ 2431114 w 3833194"/>
              <a:gd name="connsiteY12" fmla="*/ 50005 h 3729312"/>
              <a:gd name="connsiteX13" fmla="*/ 3025172 w 3833194"/>
              <a:gd name="connsiteY13" fmla="*/ 370369 h 3729312"/>
              <a:gd name="connsiteX14" fmla="*/ 3382868 w 3833194"/>
              <a:gd name="connsiteY14" fmla="*/ 1171254 h 3729312"/>
              <a:gd name="connsiteX15" fmla="*/ 3459265 w 3833194"/>
              <a:gd name="connsiteY15" fmla="*/ 2214396 h 3729312"/>
              <a:gd name="connsiteX16" fmla="*/ 3396511 w 3833194"/>
              <a:gd name="connsiteY16" fmla="*/ 2660164 h 3729312"/>
              <a:gd name="connsiteX17" fmla="*/ 3329377 w 3833194"/>
              <a:gd name="connsiteY17" fmla="*/ 2911157 h 3729312"/>
              <a:gd name="connsiteX18" fmla="*/ 3300690 w 3833194"/>
              <a:gd name="connsiteY18" fmla="*/ 3007196 h 3729312"/>
              <a:gd name="connsiteX19" fmla="*/ 3833193 w 3833194"/>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15574 w 3835616"/>
              <a:gd name="connsiteY9" fmla="*/ 841700 h 3729312"/>
              <a:gd name="connsiteX10" fmla="*/ 919299 w 3835616"/>
              <a:gd name="connsiteY10" fmla="*/ 210032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919299 w 3835616"/>
              <a:gd name="connsiteY10" fmla="*/ 210032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171595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29746 w 3835616"/>
              <a:gd name="connsiteY19" fmla="*/ 3216376 h 3729312"/>
              <a:gd name="connsiteX0" fmla="*/ 3835616 w 3841659"/>
              <a:gd name="connsiteY0" fmla="*/ 3219925 h 3729312"/>
              <a:gd name="connsiteX1" fmla="*/ 3420749 w 3841659"/>
              <a:gd name="connsiteY1" fmla="*/ 3548539 h 3729312"/>
              <a:gd name="connsiteX2" fmla="*/ 3045827 w 3841659"/>
              <a:gd name="connsiteY2" fmla="*/ 3689508 h 3729312"/>
              <a:gd name="connsiteX3" fmla="*/ 2335224 w 3841659"/>
              <a:gd name="connsiteY3" fmla="*/ 3727442 h 3729312"/>
              <a:gd name="connsiteX4" fmla="*/ 1691557 w 3841659"/>
              <a:gd name="connsiteY4" fmla="*/ 3644413 h 3729312"/>
              <a:gd name="connsiteX5" fmla="*/ 1046696 w 3841659"/>
              <a:gd name="connsiteY5" fmla="*/ 3462165 h 3729312"/>
              <a:gd name="connsiteX6" fmla="*/ 268858 w 3841659"/>
              <a:gd name="connsiteY6" fmla="*/ 2950050 h 3729312"/>
              <a:gd name="connsiteX7" fmla="*/ 18644 w 3841659"/>
              <a:gd name="connsiteY7" fmla="*/ 2200752 h 3729312"/>
              <a:gd name="connsiteX8" fmla="*/ 30297 w 3841659"/>
              <a:gd name="connsiteY8" fmla="*/ 1762911 h 3729312"/>
              <a:gd name="connsiteX9" fmla="*/ 301529 w 3841659"/>
              <a:gd name="connsiteY9" fmla="*/ 901232 h 3729312"/>
              <a:gd name="connsiteX10" fmla="*/ 717992 w 3841659"/>
              <a:gd name="connsiteY10" fmla="*/ 341005 h 3729312"/>
              <a:gd name="connsiteX11" fmla="*/ 1651216 w 3841659"/>
              <a:gd name="connsiteY11" fmla="*/ 0 h 3729312"/>
              <a:gd name="connsiteX12" fmla="*/ 2433536 w 3841659"/>
              <a:gd name="connsiteY12" fmla="*/ 50005 h 3729312"/>
              <a:gd name="connsiteX13" fmla="*/ 3027594 w 3841659"/>
              <a:gd name="connsiteY13" fmla="*/ 370369 h 3729312"/>
              <a:gd name="connsiteX14" fmla="*/ 3385290 w 3841659"/>
              <a:gd name="connsiteY14" fmla="*/ 1171254 h 3729312"/>
              <a:gd name="connsiteX15" fmla="*/ 3461687 w 3841659"/>
              <a:gd name="connsiteY15" fmla="*/ 2214396 h 3729312"/>
              <a:gd name="connsiteX16" fmla="*/ 3398933 w 3841659"/>
              <a:gd name="connsiteY16" fmla="*/ 2660164 h 3729312"/>
              <a:gd name="connsiteX17" fmla="*/ 3331799 w 3841659"/>
              <a:gd name="connsiteY17" fmla="*/ 2911157 h 3729312"/>
              <a:gd name="connsiteX18" fmla="*/ 3303112 w 3841659"/>
              <a:gd name="connsiteY18" fmla="*/ 3007196 h 3729312"/>
              <a:gd name="connsiteX19" fmla="*/ 3841659 w 3841659"/>
              <a:gd name="connsiteY19" fmla="*/ 3223109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762243 w 3835616"/>
              <a:gd name="connsiteY19" fmla="*/ 3112020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03112 w 3841661"/>
              <a:gd name="connsiteY18" fmla="*/ 3007196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03112 w 3841661"/>
              <a:gd name="connsiteY18" fmla="*/ 3007196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22966 w 3841661"/>
              <a:gd name="connsiteY18" fmla="*/ 3024028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22966 w 3841661"/>
              <a:gd name="connsiteY18" fmla="*/ 3024028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22966 w 3841661"/>
              <a:gd name="connsiteY18" fmla="*/ 3024028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841661 w 3841661"/>
              <a:gd name="connsiteY18"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841661 w 3841661"/>
              <a:gd name="connsiteY18"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841661 w 3841661"/>
              <a:gd name="connsiteY18" fmla="*/ 3216378 h 3729312"/>
              <a:gd name="connsiteX0" fmla="*/ 3835616 w 3865486"/>
              <a:gd name="connsiteY0" fmla="*/ 3219925 h 3729312"/>
              <a:gd name="connsiteX1" fmla="*/ 3420749 w 3865486"/>
              <a:gd name="connsiteY1" fmla="*/ 3548539 h 3729312"/>
              <a:gd name="connsiteX2" fmla="*/ 3045827 w 3865486"/>
              <a:gd name="connsiteY2" fmla="*/ 3689508 h 3729312"/>
              <a:gd name="connsiteX3" fmla="*/ 2335224 w 3865486"/>
              <a:gd name="connsiteY3" fmla="*/ 3727442 h 3729312"/>
              <a:gd name="connsiteX4" fmla="*/ 1691557 w 3865486"/>
              <a:gd name="connsiteY4" fmla="*/ 3644413 h 3729312"/>
              <a:gd name="connsiteX5" fmla="*/ 1046696 w 3865486"/>
              <a:gd name="connsiteY5" fmla="*/ 3462165 h 3729312"/>
              <a:gd name="connsiteX6" fmla="*/ 268858 w 3865486"/>
              <a:gd name="connsiteY6" fmla="*/ 2950050 h 3729312"/>
              <a:gd name="connsiteX7" fmla="*/ 18644 w 3865486"/>
              <a:gd name="connsiteY7" fmla="*/ 2200752 h 3729312"/>
              <a:gd name="connsiteX8" fmla="*/ 30297 w 3865486"/>
              <a:gd name="connsiteY8" fmla="*/ 1762911 h 3729312"/>
              <a:gd name="connsiteX9" fmla="*/ 301529 w 3865486"/>
              <a:gd name="connsiteY9" fmla="*/ 901232 h 3729312"/>
              <a:gd name="connsiteX10" fmla="*/ 717992 w 3865486"/>
              <a:gd name="connsiteY10" fmla="*/ 341005 h 3729312"/>
              <a:gd name="connsiteX11" fmla="*/ 1651216 w 3865486"/>
              <a:gd name="connsiteY11" fmla="*/ 0 h 3729312"/>
              <a:gd name="connsiteX12" fmla="*/ 2433536 w 3865486"/>
              <a:gd name="connsiteY12" fmla="*/ 50005 h 3729312"/>
              <a:gd name="connsiteX13" fmla="*/ 3027594 w 3865486"/>
              <a:gd name="connsiteY13" fmla="*/ 370369 h 3729312"/>
              <a:gd name="connsiteX14" fmla="*/ 3385290 w 3865486"/>
              <a:gd name="connsiteY14" fmla="*/ 1171254 h 3729312"/>
              <a:gd name="connsiteX15" fmla="*/ 3461687 w 3865486"/>
              <a:gd name="connsiteY15" fmla="*/ 2214396 h 3729312"/>
              <a:gd name="connsiteX16" fmla="*/ 3398933 w 3865486"/>
              <a:gd name="connsiteY16" fmla="*/ 2660164 h 3729312"/>
              <a:gd name="connsiteX17" fmla="*/ 3331799 w 3865486"/>
              <a:gd name="connsiteY17" fmla="*/ 2911157 h 3729312"/>
              <a:gd name="connsiteX18" fmla="*/ 3865486 w 3865486"/>
              <a:gd name="connsiteY18" fmla="*/ 313895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331799 w 3837690"/>
              <a:gd name="connsiteY17" fmla="*/ 2911157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331799 w 3837690"/>
              <a:gd name="connsiteY17" fmla="*/ 2911157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331799 w 3837690"/>
              <a:gd name="connsiteY17" fmla="*/ 2911157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292091 w 3837690"/>
              <a:gd name="connsiteY17" fmla="*/ 2978484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292091 w 3837690"/>
              <a:gd name="connsiteY17" fmla="*/ 2978484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430700 w 3837690"/>
              <a:gd name="connsiteY16" fmla="*/ 2656798 h 3729312"/>
              <a:gd name="connsiteX17" fmla="*/ 3292091 w 3837690"/>
              <a:gd name="connsiteY17" fmla="*/ 2978484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430700 w 3837690"/>
              <a:gd name="connsiteY16" fmla="*/ 2656798 h 3729312"/>
              <a:gd name="connsiteX17" fmla="*/ 3292091 w 3837690"/>
              <a:gd name="connsiteY17" fmla="*/ 2978484 h 3729312"/>
              <a:gd name="connsiteX18" fmla="*/ 3837690 w 3837690"/>
              <a:gd name="connsiteY18" fmla="*/ 3213012 h 3729312"/>
              <a:gd name="connsiteX0" fmla="*/ 3835616 w 3837690"/>
              <a:gd name="connsiteY0" fmla="*/ 3219925 h 3729576"/>
              <a:gd name="connsiteX1" fmla="*/ 3416779 w 3837690"/>
              <a:gd name="connsiteY1" fmla="*/ 3528340 h 3729576"/>
              <a:gd name="connsiteX2" fmla="*/ 3045827 w 3837690"/>
              <a:gd name="connsiteY2" fmla="*/ 3689508 h 3729576"/>
              <a:gd name="connsiteX3" fmla="*/ 2335224 w 3837690"/>
              <a:gd name="connsiteY3" fmla="*/ 3727442 h 3729576"/>
              <a:gd name="connsiteX4" fmla="*/ 1691557 w 3837690"/>
              <a:gd name="connsiteY4" fmla="*/ 3644413 h 3729576"/>
              <a:gd name="connsiteX5" fmla="*/ 1046696 w 3837690"/>
              <a:gd name="connsiteY5" fmla="*/ 3462165 h 3729576"/>
              <a:gd name="connsiteX6" fmla="*/ 268858 w 3837690"/>
              <a:gd name="connsiteY6" fmla="*/ 2950050 h 3729576"/>
              <a:gd name="connsiteX7" fmla="*/ 18644 w 3837690"/>
              <a:gd name="connsiteY7" fmla="*/ 2200752 h 3729576"/>
              <a:gd name="connsiteX8" fmla="*/ 30297 w 3837690"/>
              <a:gd name="connsiteY8" fmla="*/ 1762911 h 3729576"/>
              <a:gd name="connsiteX9" fmla="*/ 301529 w 3837690"/>
              <a:gd name="connsiteY9" fmla="*/ 901232 h 3729576"/>
              <a:gd name="connsiteX10" fmla="*/ 717992 w 3837690"/>
              <a:gd name="connsiteY10" fmla="*/ 341005 h 3729576"/>
              <a:gd name="connsiteX11" fmla="*/ 1651216 w 3837690"/>
              <a:gd name="connsiteY11" fmla="*/ 0 h 3729576"/>
              <a:gd name="connsiteX12" fmla="*/ 2433536 w 3837690"/>
              <a:gd name="connsiteY12" fmla="*/ 50005 h 3729576"/>
              <a:gd name="connsiteX13" fmla="*/ 3027594 w 3837690"/>
              <a:gd name="connsiteY13" fmla="*/ 370369 h 3729576"/>
              <a:gd name="connsiteX14" fmla="*/ 3385290 w 3837690"/>
              <a:gd name="connsiteY14" fmla="*/ 1171254 h 3729576"/>
              <a:gd name="connsiteX15" fmla="*/ 3461687 w 3837690"/>
              <a:gd name="connsiteY15" fmla="*/ 2214396 h 3729576"/>
              <a:gd name="connsiteX16" fmla="*/ 3430700 w 3837690"/>
              <a:gd name="connsiteY16" fmla="*/ 2656798 h 3729576"/>
              <a:gd name="connsiteX17" fmla="*/ 3292091 w 3837690"/>
              <a:gd name="connsiteY17" fmla="*/ 2978484 h 3729576"/>
              <a:gd name="connsiteX18" fmla="*/ 3837690 w 3837690"/>
              <a:gd name="connsiteY18" fmla="*/ 3213012 h 3729576"/>
              <a:gd name="connsiteX0" fmla="*/ 3835616 w 3837690"/>
              <a:gd name="connsiteY0" fmla="*/ 3219925 h 3727718"/>
              <a:gd name="connsiteX1" fmla="*/ 3416779 w 3837690"/>
              <a:gd name="connsiteY1" fmla="*/ 3528340 h 3727718"/>
              <a:gd name="connsiteX2" fmla="*/ 2986264 w 3837690"/>
              <a:gd name="connsiteY2" fmla="*/ 3665944 h 3727718"/>
              <a:gd name="connsiteX3" fmla="*/ 2335224 w 3837690"/>
              <a:gd name="connsiteY3" fmla="*/ 3727442 h 3727718"/>
              <a:gd name="connsiteX4" fmla="*/ 1691557 w 3837690"/>
              <a:gd name="connsiteY4" fmla="*/ 3644413 h 3727718"/>
              <a:gd name="connsiteX5" fmla="*/ 1046696 w 3837690"/>
              <a:gd name="connsiteY5" fmla="*/ 3462165 h 3727718"/>
              <a:gd name="connsiteX6" fmla="*/ 268858 w 3837690"/>
              <a:gd name="connsiteY6" fmla="*/ 2950050 h 3727718"/>
              <a:gd name="connsiteX7" fmla="*/ 18644 w 3837690"/>
              <a:gd name="connsiteY7" fmla="*/ 2200752 h 3727718"/>
              <a:gd name="connsiteX8" fmla="*/ 30297 w 3837690"/>
              <a:gd name="connsiteY8" fmla="*/ 1762911 h 3727718"/>
              <a:gd name="connsiteX9" fmla="*/ 301529 w 3837690"/>
              <a:gd name="connsiteY9" fmla="*/ 901232 h 3727718"/>
              <a:gd name="connsiteX10" fmla="*/ 717992 w 3837690"/>
              <a:gd name="connsiteY10" fmla="*/ 341005 h 3727718"/>
              <a:gd name="connsiteX11" fmla="*/ 1651216 w 3837690"/>
              <a:gd name="connsiteY11" fmla="*/ 0 h 3727718"/>
              <a:gd name="connsiteX12" fmla="*/ 2433536 w 3837690"/>
              <a:gd name="connsiteY12" fmla="*/ 50005 h 3727718"/>
              <a:gd name="connsiteX13" fmla="*/ 3027594 w 3837690"/>
              <a:gd name="connsiteY13" fmla="*/ 370369 h 3727718"/>
              <a:gd name="connsiteX14" fmla="*/ 3385290 w 3837690"/>
              <a:gd name="connsiteY14" fmla="*/ 1171254 h 3727718"/>
              <a:gd name="connsiteX15" fmla="*/ 3461687 w 3837690"/>
              <a:gd name="connsiteY15" fmla="*/ 2214396 h 3727718"/>
              <a:gd name="connsiteX16" fmla="*/ 3430700 w 3837690"/>
              <a:gd name="connsiteY16" fmla="*/ 2656798 h 3727718"/>
              <a:gd name="connsiteX17" fmla="*/ 3292091 w 3837690"/>
              <a:gd name="connsiteY17" fmla="*/ 2978484 h 3727718"/>
              <a:gd name="connsiteX18" fmla="*/ 3837690 w 3837690"/>
              <a:gd name="connsiteY18" fmla="*/ 3213012 h 3727718"/>
              <a:gd name="connsiteX0" fmla="*/ 3835616 w 3837690"/>
              <a:gd name="connsiteY0" fmla="*/ 3219925 h 3727718"/>
              <a:gd name="connsiteX1" fmla="*/ 3416779 w 3837690"/>
              <a:gd name="connsiteY1" fmla="*/ 3528340 h 3727718"/>
              <a:gd name="connsiteX2" fmla="*/ 2986264 w 3837690"/>
              <a:gd name="connsiteY2" fmla="*/ 3665944 h 3727718"/>
              <a:gd name="connsiteX3" fmla="*/ 2335224 w 3837690"/>
              <a:gd name="connsiteY3" fmla="*/ 3727442 h 3727718"/>
              <a:gd name="connsiteX4" fmla="*/ 1691557 w 3837690"/>
              <a:gd name="connsiteY4" fmla="*/ 3644413 h 3727718"/>
              <a:gd name="connsiteX5" fmla="*/ 1046696 w 3837690"/>
              <a:gd name="connsiteY5" fmla="*/ 3462165 h 3727718"/>
              <a:gd name="connsiteX6" fmla="*/ 268858 w 3837690"/>
              <a:gd name="connsiteY6" fmla="*/ 2950050 h 3727718"/>
              <a:gd name="connsiteX7" fmla="*/ 18644 w 3837690"/>
              <a:gd name="connsiteY7" fmla="*/ 2200752 h 3727718"/>
              <a:gd name="connsiteX8" fmla="*/ 30297 w 3837690"/>
              <a:gd name="connsiteY8" fmla="*/ 1762911 h 3727718"/>
              <a:gd name="connsiteX9" fmla="*/ 301529 w 3837690"/>
              <a:gd name="connsiteY9" fmla="*/ 901232 h 3727718"/>
              <a:gd name="connsiteX10" fmla="*/ 717992 w 3837690"/>
              <a:gd name="connsiteY10" fmla="*/ 341005 h 3727718"/>
              <a:gd name="connsiteX11" fmla="*/ 1651216 w 3837690"/>
              <a:gd name="connsiteY11" fmla="*/ 0 h 3727718"/>
              <a:gd name="connsiteX12" fmla="*/ 2433536 w 3837690"/>
              <a:gd name="connsiteY12" fmla="*/ 50005 h 3727718"/>
              <a:gd name="connsiteX13" fmla="*/ 3027594 w 3837690"/>
              <a:gd name="connsiteY13" fmla="*/ 370369 h 3727718"/>
              <a:gd name="connsiteX14" fmla="*/ 3385290 w 3837690"/>
              <a:gd name="connsiteY14" fmla="*/ 1171254 h 3727718"/>
              <a:gd name="connsiteX15" fmla="*/ 3461687 w 3837690"/>
              <a:gd name="connsiteY15" fmla="*/ 2214396 h 3727718"/>
              <a:gd name="connsiteX16" fmla="*/ 3430700 w 3837690"/>
              <a:gd name="connsiteY16" fmla="*/ 2656798 h 3727718"/>
              <a:gd name="connsiteX17" fmla="*/ 3292091 w 3837690"/>
              <a:gd name="connsiteY17" fmla="*/ 2978484 h 3727718"/>
              <a:gd name="connsiteX18" fmla="*/ 3837690 w 3837690"/>
              <a:gd name="connsiteY18" fmla="*/ 3223110 h 3727718"/>
              <a:gd name="connsiteX0" fmla="*/ 3835616 w 3837690"/>
              <a:gd name="connsiteY0" fmla="*/ 3219925 h 3729804"/>
              <a:gd name="connsiteX1" fmla="*/ 3416779 w 3837690"/>
              <a:gd name="connsiteY1" fmla="*/ 3528340 h 3729804"/>
              <a:gd name="connsiteX2" fmla="*/ 2964477 w 3837690"/>
              <a:gd name="connsiteY2" fmla="*/ 3558897 h 3729804"/>
              <a:gd name="connsiteX3" fmla="*/ 2335224 w 3837690"/>
              <a:gd name="connsiteY3" fmla="*/ 3727442 h 3729804"/>
              <a:gd name="connsiteX4" fmla="*/ 1691557 w 3837690"/>
              <a:gd name="connsiteY4" fmla="*/ 3644413 h 3729804"/>
              <a:gd name="connsiteX5" fmla="*/ 1046696 w 3837690"/>
              <a:gd name="connsiteY5" fmla="*/ 3462165 h 3729804"/>
              <a:gd name="connsiteX6" fmla="*/ 268858 w 3837690"/>
              <a:gd name="connsiteY6" fmla="*/ 2950050 h 3729804"/>
              <a:gd name="connsiteX7" fmla="*/ 18644 w 3837690"/>
              <a:gd name="connsiteY7" fmla="*/ 2200752 h 3729804"/>
              <a:gd name="connsiteX8" fmla="*/ 30297 w 3837690"/>
              <a:gd name="connsiteY8" fmla="*/ 1762911 h 3729804"/>
              <a:gd name="connsiteX9" fmla="*/ 301529 w 3837690"/>
              <a:gd name="connsiteY9" fmla="*/ 901232 h 3729804"/>
              <a:gd name="connsiteX10" fmla="*/ 717992 w 3837690"/>
              <a:gd name="connsiteY10" fmla="*/ 341005 h 3729804"/>
              <a:gd name="connsiteX11" fmla="*/ 1651216 w 3837690"/>
              <a:gd name="connsiteY11" fmla="*/ 0 h 3729804"/>
              <a:gd name="connsiteX12" fmla="*/ 2433536 w 3837690"/>
              <a:gd name="connsiteY12" fmla="*/ 50005 h 3729804"/>
              <a:gd name="connsiteX13" fmla="*/ 3027594 w 3837690"/>
              <a:gd name="connsiteY13" fmla="*/ 370369 h 3729804"/>
              <a:gd name="connsiteX14" fmla="*/ 3385290 w 3837690"/>
              <a:gd name="connsiteY14" fmla="*/ 1171254 h 3729804"/>
              <a:gd name="connsiteX15" fmla="*/ 3461687 w 3837690"/>
              <a:gd name="connsiteY15" fmla="*/ 2214396 h 3729804"/>
              <a:gd name="connsiteX16" fmla="*/ 3430700 w 3837690"/>
              <a:gd name="connsiteY16" fmla="*/ 2656798 h 3729804"/>
              <a:gd name="connsiteX17" fmla="*/ 3292091 w 3837690"/>
              <a:gd name="connsiteY17" fmla="*/ 2978484 h 3729804"/>
              <a:gd name="connsiteX18" fmla="*/ 3837690 w 3837690"/>
              <a:gd name="connsiteY18" fmla="*/ 3223110 h 3729804"/>
              <a:gd name="connsiteX0" fmla="*/ 3835616 w 3837690"/>
              <a:gd name="connsiteY0" fmla="*/ 3219925 h 3728640"/>
              <a:gd name="connsiteX1" fmla="*/ 3416779 w 3837690"/>
              <a:gd name="connsiteY1" fmla="*/ 3528340 h 3728640"/>
              <a:gd name="connsiteX2" fmla="*/ 2964477 w 3837690"/>
              <a:gd name="connsiteY2" fmla="*/ 3558897 h 3728640"/>
              <a:gd name="connsiteX3" fmla="*/ 2335224 w 3837690"/>
              <a:gd name="connsiteY3" fmla="*/ 3727442 h 3728640"/>
              <a:gd name="connsiteX4" fmla="*/ 1046696 w 3837690"/>
              <a:gd name="connsiteY4" fmla="*/ 3462165 h 3728640"/>
              <a:gd name="connsiteX5" fmla="*/ 268858 w 3837690"/>
              <a:gd name="connsiteY5" fmla="*/ 2950050 h 3728640"/>
              <a:gd name="connsiteX6" fmla="*/ 18644 w 3837690"/>
              <a:gd name="connsiteY6" fmla="*/ 2200752 h 3728640"/>
              <a:gd name="connsiteX7" fmla="*/ 30297 w 3837690"/>
              <a:gd name="connsiteY7" fmla="*/ 1762911 h 3728640"/>
              <a:gd name="connsiteX8" fmla="*/ 301529 w 3837690"/>
              <a:gd name="connsiteY8" fmla="*/ 901232 h 3728640"/>
              <a:gd name="connsiteX9" fmla="*/ 717992 w 3837690"/>
              <a:gd name="connsiteY9" fmla="*/ 341005 h 3728640"/>
              <a:gd name="connsiteX10" fmla="*/ 1651216 w 3837690"/>
              <a:gd name="connsiteY10" fmla="*/ 0 h 3728640"/>
              <a:gd name="connsiteX11" fmla="*/ 2433536 w 3837690"/>
              <a:gd name="connsiteY11" fmla="*/ 50005 h 3728640"/>
              <a:gd name="connsiteX12" fmla="*/ 3027594 w 3837690"/>
              <a:gd name="connsiteY12" fmla="*/ 370369 h 3728640"/>
              <a:gd name="connsiteX13" fmla="*/ 3385290 w 3837690"/>
              <a:gd name="connsiteY13" fmla="*/ 1171254 h 3728640"/>
              <a:gd name="connsiteX14" fmla="*/ 3461687 w 3837690"/>
              <a:gd name="connsiteY14" fmla="*/ 2214396 h 3728640"/>
              <a:gd name="connsiteX15" fmla="*/ 3430700 w 3837690"/>
              <a:gd name="connsiteY15" fmla="*/ 2656798 h 3728640"/>
              <a:gd name="connsiteX16" fmla="*/ 3292091 w 3837690"/>
              <a:gd name="connsiteY16" fmla="*/ 2978484 h 3728640"/>
              <a:gd name="connsiteX17" fmla="*/ 3837690 w 3837690"/>
              <a:gd name="connsiteY17" fmla="*/ 3223110 h 3728640"/>
              <a:gd name="connsiteX0" fmla="*/ 3835616 w 3837690"/>
              <a:gd name="connsiteY0" fmla="*/ 3219925 h 3728656"/>
              <a:gd name="connsiteX1" fmla="*/ 3417487 w 3837690"/>
              <a:gd name="connsiteY1" fmla="*/ 3513956 h 3728656"/>
              <a:gd name="connsiteX2" fmla="*/ 2964477 w 3837690"/>
              <a:gd name="connsiteY2" fmla="*/ 3558897 h 3728656"/>
              <a:gd name="connsiteX3" fmla="*/ 2335224 w 3837690"/>
              <a:gd name="connsiteY3" fmla="*/ 3727442 h 3728656"/>
              <a:gd name="connsiteX4" fmla="*/ 1046696 w 3837690"/>
              <a:gd name="connsiteY4" fmla="*/ 3462165 h 3728656"/>
              <a:gd name="connsiteX5" fmla="*/ 268858 w 3837690"/>
              <a:gd name="connsiteY5" fmla="*/ 2950050 h 3728656"/>
              <a:gd name="connsiteX6" fmla="*/ 18644 w 3837690"/>
              <a:gd name="connsiteY6" fmla="*/ 2200752 h 3728656"/>
              <a:gd name="connsiteX7" fmla="*/ 30297 w 3837690"/>
              <a:gd name="connsiteY7" fmla="*/ 1762911 h 3728656"/>
              <a:gd name="connsiteX8" fmla="*/ 301529 w 3837690"/>
              <a:gd name="connsiteY8" fmla="*/ 901232 h 3728656"/>
              <a:gd name="connsiteX9" fmla="*/ 717992 w 3837690"/>
              <a:gd name="connsiteY9" fmla="*/ 341005 h 3728656"/>
              <a:gd name="connsiteX10" fmla="*/ 1651216 w 3837690"/>
              <a:gd name="connsiteY10" fmla="*/ 0 h 3728656"/>
              <a:gd name="connsiteX11" fmla="*/ 2433536 w 3837690"/>
              <a:gd name="connsiteY11" fmla="*/ 50005 h 3728656"/>
              <a:gd name="connsiteX12" fmla="*/ 3027594 w 3837690"/>
              <a:gd name="connsiteY12" fmla="*/ 370369 h 3728656"/>
              <a:gd name="connsiteX13" fmla="*/ 3385290 w 3837690"/>
              <a:gd name="connsiteY13" fmla="*/ 1171254 h 3728656"/>
              <a:gd name="connsiteX14" fmla="*/ 3461687 w 3837690"/>
              <a:gd name="connsiteY14" fmla="*/ 2214396 h 3728656"/>
              <a:gd name="connsiteX15" fmla="*/ 3430700 w 3837690"/>
              <a:gd name="connsiteY15" fmla="*/ 2656798 h 3728656"/>
              <a:gd name="connsiteX16" fmla="*/ 3292091 w 3837690"/>
              <a:gd name="connsiteY16" fmla="*/ 2978484 h 3728656"/>
              <a:gd name="connsiteX17" fmla="*/ 3837690 w 3837690"/>
              <a:gd name="connsiteY17" fmla="*/ 3223110 h 3728656"/>
              <a:gd name="connsiteX0" fmla="*/ 3835616 w 3835616"/>
              <a:gd name="connsiteY0" fmla="*/ 3219925 h 3728656"/>
              <a:gd name="connsiteX1" fmla="*/ 3417487 w 3835616"/>
              <a:gd name="connsiteY1" fmla="*/ 3513956 h 3728656"/>
              <a:gd name="connsiteX2" fmla="*/ 2964477 w 3835616"/>
              <a:gd name="connsiteY2" fmla="*/ 3558897 h 3728656"/>
              <a:gd name="connsiteX3" fmla="*/ 2335224 w 3835616"/>
              <a:gd name="connsiteY3" fmla="*/ 3727442 h 3728656"/>
              <a:gd name="connsiteX4" fmla="*/ 1046696 w 3835616"/>
              <a:gd name="connsiteY4" fmla="*/ 3462165 h 3728656"/>
              <a:gd name="connsiteX5" fmla="*/ 268858 w 3835616"/>
              <a:gd name="connsiteY5" fmla="*/ 2950050 h 3728656"/>
              <a:gd name="connsiteX6" fmla="*/ 18644 w 3835616"/>
              <a:gd name="connsiteY6" fmla="*/ 2200752 h 3728656"/>
              <a:gd name="connsiteX7" fmla="*/ 30297 w 3835616"/>
              <a:gd name="connsiteY7" fmla="*/ 1762911 h 3728656"/>
              <a:gd name="connsiteX8" fmla="*/ 301529 w 3835616"/>
              <a:gd name="connsiteY8" fmla="*/ 901232 h 3728656"/>
              <a:gd name="connsiteX9" fmla="*/ 717992 w 3835616"/>
              <a:gd name="connsiteY9" fmla="*/ 341005 h 3728656"/>
              <a:gd name="connsiteX10" fmla="*/ 1651216 w 3835616"/>
              <a:gd name="connsiteY10" fmla="*/ 0 h 3728656"/>
              <a:gd name="connsiteX11" fmla="*/ 2433536 w 3835616"/>
              <a:gd name="connsiteY11" fmla="*/ 50005 h 3728656"/>
              <a:gd name="connsiteX12" fmla="*/ 3027594 w 3835616"/>
              <a:gd name="connsiteY12" fmla="*/ 370369 h 3728656"/>
              <a:gd name="connsiteX13" fmla="*/ 3385290 w 3835616"/>
              <a:gd name="connsiteY13" fmla="*/ 1171254 h 3728656"/>
              <a:gd name="connsiteX14" fmla="*/ 3461687 w 3835616"/>
              <a:gd name="connsiteY14" fmla="*/ 2214396 h 3728656"/>
              <a:gd name="connsiteX15" fmla="*/ 3430700 w 3835616"/>
              <a:gd name="connsiteY15" fmla="*/ 2656798 h 3728656"/>
              <a:gd name="connsiteX16" fmla="*/ 3292091 w 3835616"/>
              <a:gd name="connsiteY16" fmla="*/ 2978484 h 3728656"/>
              <a:gd name="connsiteX17" fmla="*/ 3751780 w 3835616"/>
              <a:gd name="connsiteY17" fmla="*/ 3256428 h 3728656"/>
              <a:gd name="connsiteX0" fmla="*/ 3835616 w 3835616"/>
              <a:gd name="connsiteY0" fmla="*/ 3219925 h 3729924"/>
              <a:gd name="connsiteX1" fmla="*/ 3417487 w 3835616"/>
              <a:gd name="connsiteY1" fmla="*/ 3513956 h 3729924"/>
              <a:gd name="connsiteX2" fmla="*/ 2964477 w 3835616"/>
              <a:gd name="connsiteY2" fmla="*/ 3558897 h 3729924"/>
              <a:gd name="connsiteX3" fmla="*/ 2222800 w 3835616"/>
              <a:gd name="connsiteY3" fmla="*/ 3728717 h 3729924"/>
              <a:gd name="connsiteX4" fmla="*/ 1046696 w 3835616"/>
              <a:gd name="connsiteY4" fmla="*/ 3462165 h 3729924"/>
              <a:gd name="connsiteX5" fmla="*/ 268858 w 3835616"/>
              <a:gd name="connsiteY5" fmla="*/ 2950050 h 3729924"/>
              <a:gd name="connsiteX6" fmla="*/ 18644 w 3835616"/>
              <a:gd name="connsiteY6" fmla="*/ 2200752 h 3729924"/>
              <a:gd name="connsiteX7" fmla="*/ 30297 w 3835616"/>
              <a:gd name="connsiteY7" fmla="*/ 1762911 h 3729924"/>
              <a:gd name="connsiteX8" fmla="*/ 301529 w 3835616"/>
              <a:gd name="connsiteY8" fmla="*/ 901232 h 3729924"/>
              <a:gd name="connsiteX9" fmla="*/ 717992 w 3835616"/>
              <a:gd name="connsiteY9" fmla="*/ 341005 h 3729924"/>
              <a:gd name="connsiteX10" fmla="*/ 1651216 w 3835616"/>
              <a:gd name="connsiteY10" fmla="*/ 0 h 3729924"/>
              <a:gd name="connsiteX11" fmla="*/ 2433536 w 3835616"/>
              <a:gd name="connsiteY11" fmla="*/ 50005 h 3729924"/>
              <a:gd name="connsiteX12" fmla="*/ 3027594 w 3835616"/>
              <a:gd name="connsiteY12" fmla="*/ 370369 h 3729924"/>
              <a:gd name="connsiteX13" fmla="*/ 3385290 w 3835616"/>
              <a:gd name="connsiteY13" fmla="*/ 1171254 h 3729924"/>
              <a:gd name="connsiteX14" fmla="*/ 3461687 w 3835616"/>
              <a:gd name="connsiteY14" fmla="*/ 2214396 h 3729924"/>
              <a:gd name="connsiteX15" fmla="*/ 3430700 w 3835616"/>
              <a:gd name="connsiteY15" fmla="*/ 2656798 h 3729924"/>
              <a:gd name="connsiteX16" fmla="*/ 3292091 w 3835616"/>
              <a:gd name="connsiteY16" fmla="*/ 2978484 h 3729924"/>
              <a:gd name="connsiteX17" fmla="*/ 3751780 w 3835616"/>
              <a:gd name="connsiteY17" fmla="*/ 3256428 h 3729924"/>
              <a:gd name="connsiteX0" fmla="*/ 3835616 w 3835616"/>
              <a:gd name="connsiteY0" fmla="*/ 3219925 h 3731978"/>
              <a:gd name="connsiteX1" fmla="*/ 3417487 w 3835616"/>
              <a:gd name="connsiteY1" fmla="*/ 3513956 h 3731978"/>
              <a:gd name="connsiteX2" fmla="*/ 2964477 w 3835616"/>
              <a:gd name="connsiteY2" fmla="*/ 3558897 h 3731978"/>
              <a:gd name="connsiteX3" fmla="*/ 2222800 w 3835616"/>
              <a:gd name="connsiteY3" fmla="*/ 3728717 h 3731978"/>
              <a:gd name="connsiteX4" fmla="*/ 1046696 w 3835616"/>
              <a:gd name="connsiteY4" fmla="*/ 3462165 h 3731978"/>
              <a:gd name="connsiteX5" fmla="*/ 268858 w 3835616"/>
              <a:gd name="connsiteY5" fmla="*/ 2950050 h 3731978"/>
              <a:gd name="connsiteX6" fmla="*/ 18644 w 3835616"/>
              <a:gd name="connsiteY6" fmla="*/ 2200752 h 3731978"/>
              <a:gd name="connsiteX7" fmla="*/ 30297 w 3835616"/>
              <a:gd name="connsiteY7" fmla="*/ 1762911 h 3731978"/>
              <a:gd name="connsiteX8" fmla="*/ 301529 w 3835616"/>
              <a:gd name="connsiteY8" fmla="*/ 901232 h 3731978"/>
              <a:gd name="connsiteX9" fmla="*/ 717992 w 3835616"/>
              <a:gd name="connsiteY9" fmla="*/ 341005 h 3731978"/>
              <a:gd name="connsiteX10" fmla="*/ 1651216 w 3835616"/>
              <a:gd name="connsiteY10" fmla="*/ 0 h 3731978"/>
              <a:gd name="connsiteX11" fmla="*/ 2433536 w 3835616"/>
              <a:gd name="connsiteY11" fmla="*/ 50005 h 3731978"/>
              <a:gd name="connsiteX12" fmla="*/ 3027594 w 3835616"/>
              <a:gd name="connsiteY12" fmla="*/ 370369 h 3731978"/>
              <a:gd name="connsiteX13" fmla="*/ 3385290 w 3835616"/>
              <a:gd name="connsiteY13" fmla="*/ 1171254 h 3731978"/>
              <a:gd name="connsiteX14" fmla="*/ 3461687 w 3835616"/>
              <a:gd name="connsiteY14" fmla="*/ 2214396 h 3731978"/>
              <a:gd name="connsiteX15" fmla="*/ 3430700 w 3835616"/>
              <a:gd name="connsiteY15" fmla="*/ 2656798 h 3731978"/>
              <a:gd name="connsiteX16" fmla="*/ 3292091 w 3835616"/>
              <a:gd name="connsiteY16" fmla="*/ 2978484 h 3731978"/>
              <a:gd name="connsiteX17" fmla="*/ 3751780 w 3835616"/>
              <a:gd name="connsiteY17" fmla="*/ 3256428 h 3731978"/>
              <a:gd name="connsiteX0" fmla="*/ 3835616 w 3835616"/>
              <a:gd name="connsiteY0" fmla="*/ 3219925 h 3731979"/>
              <a:gd name="connsiteX1" fmla="*/ 3417487 w 3835616"/>
              <a:gd name="connsiteY1" fmla="*/ 3513956 h 3731979"/>
              <a:gd name="connsiteX2" fmla="*/ 2964477 w 3835616"/>
              <a:gd name="connsiteY2" fmla="*/ 3558897 h 3731979"/>
              <a:gd name="connsiteX3" fmla="*/ 2222800 w 3835616"/>
              <a:gd name="connsiteY3" fmla="*/ 3728717 h 3731979"/>
              <a:gd name="connsiteX4" fmla="*/ 1046696 w 3835616"/>
              <a:gd name="connsiteY4" fmla="*/ 3462165 h 3731979"/>
              <a:gd name="connsiteX5" fmla="*/ 268858 w 3835616"/>
              <a:gd name="connsiteY5" fmla="*/ 2950050 h 3731979"/>
              <a:gd name="connsiteX6" fmla="*/ 18644 w 3835616"/>
              <a:gd name="connsiteY6" fmla="*/ 2200752 h 3731979"/>
              <a:gd name="connsiteX7" fmla="*/ 30297 w 3835616"/>
              <a:gd name="connsiteY7" fmla="*/ 1762911 h 3731979"/>
              <a:gd name="connsiteX8" fmla="*/ 717992 w 3835616"/>
              <a:gd name="connsiteY8" fmla="*/ 341005 h 3731979"/>
              <a:gd name="connsiteX9" fmla="*/ 1651216 w 3835616"/>
              <a:gd name="connsiteY9" fmla="*/ 0 h 3731979"/>
              <a:gd name="connsiteX10" fmla="*/ 2433536 w 3835616"/>
              <a:gd name="connsiteY10" fmla="*/ 50005 h 3731979"/>
              <a:gd name="connsiteX11" fmla="*/ 3027594 w 3835616"/>
              <a:gd name="connsiteY11" fmla="*/ 370369 h 3731979"/>
              <a:gd name="connsiteX12" fmla="*/ 3385290 w 3835616"/>
              <a:gd name="connsiteY12" fmla="*/ 1171254 h 3731979"/>
              <a:gd name="connsiteX13" fmla="*/ 3461687 w 3835616"/>
              <a:gd name="connsiteY13" fmla="*/ 2214396 h 3731979"/>
              <a:gd name="connsiteX14" fmla="*/ 3430700 w 3835616"/>
              <a:gd name="connsiteY14" fmla="*/ 2656798 h 3731979"/>
              <a:gd name="connsiteX15" fmla="*/ 3292091 w 3835616"/>
              <a:gd name="connsiteY15" fmla="*/ 2978484 h 3731979"/>
              <a:gd name="connsiteX16" fmla="*/ 3751780 w 3835616"/>
              <a:gd name="connsiteY16" fmla="*/ 3256428 h 3731979"/>
              <a:gd name="connsiteX0" fmla="*/ 3835616 w 3835616"/>
              <a:gd name="connsiteY0" fmla="*/ 3219925 h 3731979"/>
              <a:gd name="connsiteX1" fmla="*/ 3417487 w 3835616"/>
              <a:gd name="connsiteY1" fmla="*/ 3513956 h 3731979"/>
              <a:gd name="connsiteX2" fmla="*/ 2964477 w 3835616"/>
              <a:gd name="connsiteY2" fmla="*/ 3558897 h 3731979"/>
              <a:gd name="connsiteX3" fmla="*/ 2222800 w 3835616"/>
              <a:gd name="connsiteY3" fmla="*/ 3728717 h 3731979"/>
              <a:gd name="connsiteX4" fmla="*/ 1046696 w 3835616"/>
              <a:gd name="connsiteY4" fmla="*/ 3462165 h 3731979"/>
              <a:gd name="connsiteX5" fmla="*/ 268858 w 3835616"/>
              <a:gd name="connsiteY5" fmla="*/ 2950050 h 3731979"/>
              <a:gd name="connsiteX6" fmla="*/ 18644 w 3835616"/>
              <a:gd name="connsiteY6" fmla="*/ 2200752 h 3731979"/>
              <a:gd name="connsiteX7" fmla="*/ 30297 w 3835616"/>
              <a:gd name="connsiteY7" fmla="*/ 1762911 h 3731979"/>
              <a:gd name="connsiteX8" fmla="*/ 542523 w 3835616"/>
              <a:gd name="connsiteY8" fmla="*/ 291475 h 3731979"/>
              <a:gd name="connsiteX9" fmla="*/ 1651216 w 3835616"/>
              <a:gd name="connsiteY9" fmla="*/ 0 h 3731979"/>
              <a:gd name="connsiteX10" fmla="*/ 2433536 w 3835616"/>
              <a:gd name="connsiteY10" fmla="*/ 50005 h 3731979"/>
              <a:gd name="connsiteX11" fmla="*/ 3027594 w 3835616"/>
              <a:gd name="connsiteY11" fmla="*/ 370369 h 3731979"/>
              <a:gd name="connsiteX12" fmla="*/ 3385290 w 3835616"/>
              <a:gd name="connsiteY12" fmla="*/ 1171254 h 3731979"/>
              <a:gd name="connsiteX13" fmla="*/ 3461687 w 3835616"/>
              <a:gd name="connsiteY13" fmla="*/ 2214396 h 3731979"/>
              <a:gd name="connsiteX14" fmla="*/ 3430700 w 3835616"/>
              <a:gd name="connsiteY14" fmla="*/ 2656798 h 3731979"/>
              <a:gd name="connsiteX15" fmla="*/ 3292091 w 3835616"/>
              <a:gd name="connsiteY15" fmla="*/ 2978484 h 3731979"/>
              <a:gd name="connsiteX16" fmla="*/ 3751780 w 3835616"/>
              <a:gd name="connsiteY16" fmla="*/ 3256428 h 3731979"/>
              <a:gd name="connsiteX0" fmla="*/ 3833553 w 3833553"/>
              <a:gd name="connsiteY0" fmla="*/ 3219925 h 3731979"/>
              <a:gd name="connsiteX1" fmla="*/ 3415424 w 3833553"/>
              <a:gd name="connsiteY1" fmla="*/ 3513956 h 3731979"/>
              <a:gd name="connsiteX2" fmla="*/ 2962414 w 3833553"/>
              <a:gd name="connsiteY2" fmla="*/ 3558897 h 3731979"/>
              <a:gd name="connsiteX3" fmla="*/ 2220737 w 3833553"/>
              <a:gd name="connsiteY3" fmla="*/ 3728717 h 3731979"/>
              <a:gd name="connsiteX4" fmla="*/ 1044633 w 3833553"/>
              <a:gd name="connsiteY4" fmla="*/ 3462165 h 3731979"/>
              <a:gd name="connsiteX5" fmla="*/ 266795 w 3833553"/>
              <a:gd name="connsiteY5" fmla="*/ 2950050 h 3731979"/>
              <a:gd name="connsiteX6" fmla="*/ 16581 w 3833553"/>
              <a:gd name="connsiteY6" fmla="*/ 2200752 h 3731979"/>
              <a:gd name="connsiteX7" fmla="*/ 34598 w 3833553"/>
              <a:gd name="connsiteY7" fmla="*/ 1633447 h 3731979"/>
              <a:gd name="connsiteX8" fmla="*/ 540460 w 3833553"/>
              <a:gd name="connsiteY8" fmla="*/ 291475 h 3731979"/>
              <a:gd name="connsiteX9" fmla="*/ 1649153 w 3833553"/>
              <a:gd name="connsiteY9" fmla="*/ 0 h 3731979"/>
              <a:gd name="connsiteX10" fmla="*/ 2431473 w 3833553"/>
              <a:gd name="connsiteY10" fmla="*/ 50005 h 3731979"/>
              <a:gd name="connsiteX11" fmla="*/ 3025531 w 3833553"/>
              <a:gd name="connsiteY11" fmla="*/ 370369 h 3731979"/>
              <a:gd name="connsiteX12" fmla="*/ 3383227 w 3833553"/>
              <a:gd name="connsiteY12" fmla="*/ 1171254 h 3731979"/>
              <a:gd name="connsiteX13" fmla="*/ 3459624 w 3833553"/>
              <a:gd name="connsiteY13" fmla="*/ 2214396 h 3731979"/>
              <a:gd name="connsiteX14" fmla="*/ 3428637 w 3833553"/>
              <a:gd name="connsiteY14" fmla="*/ 2656798 h 3731979"/>
              <a:gd name="connsiteX15" fmla="*/ 3290028 w 3833553"/>
              <a:gd name="connsiteY15" fmla="*/ 2978484 h 3731979"/>
              <a:gd name="connsiteX16" fmla="*/ 3749717 w 3833553"/>
              <a:gd name="connsiteY16" fmla="*/ 3256428 h 3731979"/>
              <a:gd name="connsiteX0" fmla="*/ 3833553 w 3833553"/>
              <a:gd name="connsiteY0" fmla="*/ 3219925 h 3731979"/>
              <a:gd name="connsiteX1" fmla="*/ 3415424 w 3833553"/>
              <a:gd name="connsiteY1" fmla="*/ 3513956 h 3731979"/>
              <a:gd name="connsiteX2" fmla="*/ 2962414 w 3833553"/>
              <a:gd name="connsiteY2" fmla="*/ 3558897 h 3731979"/>
              <a:gd name="connsiteX3" fmla="*/ 2220737 w 3833553"/>
              <a:gd name="connsiteY3" fmla="*/ 3728717 h 3731979"/>
              <a:gd name="connsiteX4" fmla="*/ 1044633 w 3833553"/>
              <a:gd name="connsiteY4" fmla="*/ 3462165 h 3731979"/>
              <a:gd name="connsiteX5" fmla="*/ 266795 w 3833553"/>
              <a:gd name="connsiteY5" fmla="*/ 2950050 h 3731979"/>
              <a:gd name="connsiteX6" fmla="*/ 16581 w 3833553"/>
              <a:gd name="connsiteY6" fmla="*/ 2200752 h 3731979"/>
              <a:gd name="connsiteX7" fmla="*/ 34598 w 3833553"/>
              <a:gd name="connsiteY7" fmla="*/ 1633447 h 3731979"/>
              <a:gd name="connsiteX8" fmla="*/ 540460 w 3833553"/>
              <a:gd name="connsiteY8" fmla="*/ 291475 h 3731979"/>
              <a:gd name="connsiteX9" fmla="*/ 1649153 w 3833553"/>
              <a:gd name="connsiteY9" fmla="*/ 0 h 3731979"/>
              <a:gd name="connsiteX10" fmla="*/ 2431473 w 3833553"/>
              <a:gd name="connsiteY10" fmla="*/ 50005 h 3731979"/>
              <a:gd name="connsiteX11" fmla="*/ 3025531 w 3833553"/>
              <a:gd name="connsiteY11" fmla="*/ 370369 h 3731979"/>
              <a:gd name="connsiteX12" fmla="*/ 3383227 w 3833553"/>
              <a:gd name="connsiteY12" fmla="*/ 1171254 h 3731979"/>
              <a:gd name="connsiteX13" fmla="*/ 3459624 w 3833553"/>
              <a:gd name="connsiteY13" fmla="*/ 2214396 h 3731979"/>
              <a:gd name="connsiteX14" fmla="*/ 3428637 w 3833553"/>
              <a:gd name="connsiteY14" fmla="*/ 2656798 h 3731979"/>
              <a:gd name="connsiteX15" fmla="*/ 3290028 w 3833553"/>
              <a:gd name="connsiteY15" fmla="*/ 2978484 h 3731979"/>
              <a:gd name="connsiteX16" fmla="*/ 3749717 w 3833553"/>
              <a:gd name="connsiteY16" fmla="*/ 3256428 h 3731979"/>
              <a:gd name="connsiteX0" fmla="*/ 3833188 w 3833188"/>
              <a:gd name="connsiteY0" fmla="*/ 3219925 h 3731979"/>
              <a:gd name="connsiteX1" fmla="*/ 3415059 w 3833188"/>
              <a:gd name="connsiteY1" fmla="*/ 3513956 h 3731979"/>
              <a:gd name="connsiteX2" fmla="*/ 2962049 w 3833188"/>
              <a:gd name="connsiteY2" fmla="*/ 3558897 h 3731979"/>
              <a:gd name="connsiteX3" fmla="*/ 2220372 w 3833188"/>
              <a:gd name="connsiteY3" fmla="*/ 3728717 h 3731979"/>
              <a:gd name="connsiteX4" fmla="*/ 1044268 w 3833188"/>
              <a:gd name="connsiteY4" fmla="*/ 3462165 h 3731979"/>
              <a:gd name="connsiteX5" fmla="*/ 261479 w 3833188"/>
              <a:gd name="connsiteY5" fmla="*/ 3050740 h 3731979"/>
              <a:gd name="connsiteX6" fmla="*/ 16216 w 3833188"/>
              <a:gd name="connsiteY6" fmla="*/ 2200752 h 3731979"/>
              <a:gd name="connsiteX7" fmla="*/ 34233 w 3833188"/>
              <a:gd name="connsiteY7" fmla="*/ 1633447 h 3731979"/>
              <a:gd name="connsiteX8" fmla="*/ 540095 w 3833188"/>
              <a:gd name="connsiteY8" fmla="*/ 291475 h 3731979"/>
              <a:gd name="connsiteX9" fmla="*/ 1648788 w 3833188"/>
              <a:gd name="connsiteY9" fmla="*/ 0 h 3731979"/>
              <a:gd name="connsiteX10" fmla="*/ 2431108 w 3833188"/>
              <a:gd name="connsiteY10" fmla="*/ 50005 h 3731979"/>
              <a:gd name="connsiteX11" fmla="*/ 3025166 w 3833188"/>
              <a:gd name="connsiteY11" fmla="*/ 370369 h 3731979"/>
              <a:gd name="connsiteX12" fmla="*/ 3382862 w 3833188"/>
              <a:gd name="connsiteY12" fmla="*/ 1171254 h 3731979"/>
              <a:gd name="connsiteX13" fmla="*/ 3459259 w 3833188"/>
              <a:gd name="connsiteY13" fmla="*/ 2214396 h 3731979"/>
              <a:gd name="connsiteX14" fmla="*/ 3428272 w 3833188"/>
              <a:gd name="connsiteY14" fmla="*/ 2656798 h 3731979"/>
              <a:gd name="connsiteX15" fmla="*/ 3289663 w 3833188"/>
              <a:gd name="connsiteY15" fmla="*/ 2978484 h 3731979"/>
              <a:gd name="connsiteX16" fmla="*/ 3749352 w 3833188"/>
              <a:gd name="connsiteY16" fmla="*/ 3256428 h 3731979"/>
              <a:gd name="connsiteX0" fmla="*/ 3833188 w 3833188"/>
              <a:gd name="connsiteY0" fmla="*/ 3219925 h 3729118"/>
              <a:gd name="connsiteX1" fmla="*/ 3415059 w 3833188"/>
              <a:gd name="connsiteY1" fmla="*/ 3513956 h 3729118"/>
              <a:gd name="connsiteX2" fmla="*/ 2962049 w 3833188"/>
              <a:gd name="connsiteY2" fmla="*/ 3558897 h 3729118"/>
              <a:gd name="connsiteX3" fmla="*/ 2220372 w 3833188"/>
              <a:gd name="connsiteY3" fmla="*/ 3728717 h 3729118"/>
              <a:gd name="connsiteX4" fmla="*/ 1042147 w 3833188"/>
              <a:gd name="connsiteY4" fmla="*/ 3505319 h 3729118"/>
              <a:gd name="connsiteX5" fmla="*/ 261479 w 3833188"/>
              <a:gd name="connsiteY5" fmla="*/ 3050740 h 3729118"/>
              <a:gd name="connsiteX6" fmla="*/ 16216 w 3833188"/>
              <a:gd name="connsiteY6" fmla="*/ 2200752 h 3729118"/>
              <a:gd name="connsiteX7" fmla="*/ 34233 w 3833188"/>
              <a:gd name="connsiteY7" fmla="*/ 1633447 h 3729118"/>
              <a:gd name="connsiteX8" fmla="*/ 540095 w 3833188"/>
              <a:gd name="connsiteY8" fmla="*/ 291475 h 3729118"/>
              <a:gd name="connsiteX9" fmla="*/ 1648788 w 3833188"/>
              <a:gd name="connsiteY9" fmla="*/ 0 h 3729118"/>
              <a:gd name="connsiteX10" fmla="*/ 2431108 w 3833188"/>
              <a:gd name="connsiteY10" fmla="*/ 50005 h 3729118"/>
              <a:gd name="connsiteX11" fmla="*/ 3025166 w 3833188"/>
              <a:gd name="connsiteY11" fmla="*/ 370369 h 3729118"/>
              <a:gd name="connsiteX12" fmla="*/ 3382862 w 3833188"/>
              <a:gd name="connsiteY12" fmla="*/ 1171254 h 3729118"/>
              <a:gd name="connsiteX13" fmla="*/ 3459259 w 3833188"/>
              <a:gd name="connsiteY13" fmla="*/ 2214396 h 3729118"/>
              <a:gd name="connsiteX14" fmla="*/ 3428272 w 3833188"/>
              <a:gd name="connsiteY14" fmla="*/ 2656798 h 3729118"/>
              <a:gd name="connsiteX15" fmla="*/ 3289663 w 3833188"/>
              <a:gd name="connsiteY15" fmla="*/ 2978484 h 3729118"/>
              <a:gd name="connsiteX16" fmla="*/ 3749352 w 3833188"/>
              <a:gd name="connsiteY16" fmla="*/ 3256428 h 3729118"/>
              <a:gd name="connsiteX0" fmla="*/ 3755903 w 3755903"/>
              <a:gd name="connsiteY0" fmla="*/ 3264410 h 3729117"/>
              <a:gd name="connsiteX1" fmla="*/ 3415059 w 3755903"/>
              <a:gd name="connsiteY1" fmla="*/ 3513956 h 3729117"/>
              <a:gd name="connsiteX2" fmla="*/ 2962049 w 3755903"/>
              <a:gd name="connsiteY2" fmla="*/ 3558897 h 3729117"/>
              <a:gd name="connsiteX3" fmla="*/ 2220372 w 3755903"/>
              <a:gd name="connsiteY3" fmla="*/ 3728717 h 3729117"/>
              <a:gd name="connsiteX4" fmla="*/ 1042147 w 3755903"/>
              <a:gd name="connsiteY4" fmla="*/ 3505319 h 3729117"/>
              <a:gd name="connsiteX5" fmla="*/ 261479 w 3755903"/>
              <a:gd name="connsiteY5" fmla="*/ 3050740 h 3729117"/>
              <a:gd name="connsiteX6" fmla="*/ 16216 w 3755903"/>
              <a:gd name="connsiteY6" fmla="*/ 2200752 h 3729117"/>
              <a:gd name="connsiteX7" fmla="*/ 34233 w 3755903"/>
              <a:gd name="connsiteY7" fmla="*/ 1633447 h 3729117"/>
              <a:gd name="connsiteX8" fmla="*/ 540095 w 3755903"/>
              <a:gd name="connsiteY8" fmla="*/ 291475 h 3729117"/>
              <a:gd name="connsiteX9" fmla="*/ 1648788 w 3755903"/>
              <a:gd name="connsiteY9" fmla="*/ 0 h 3729117"/>
              <a:gd name="connsiteX10" fmla="*/ 2431108 w 3755903"/>
              <a:gd name="connsiteY10" fmla="*/ 50005 h 3729117"/>
              <a:gd name="connsiteX11" fmla="*/ 3025166 w 3755903"/>
              <a:gd name="connsiteY11" fmla="*/ 370369 h 3729117"/>
              <a:gd name="connsiteX12" fmla="*/ 3382862 w 3755903"/>
              <a:gd name="connsiteY12" fmla="*/ 1171254 h 3729117"/>
              <a:gd name="connsiteX13" fmla="*/ 3459259 w 3755903"/>
              <a:gd name="connsiteY13" fmla="*/ 2214396 h 3729117"/>
              <a:gd name="connsiteX14" fmla="*/ 3428272 w 3755903"/>
              <a:gd name="connsiteY14" fmla="*/ 2656798 h 3729117"/>
              <a:gd name="connsiteX15" fmla="*/ 3289663 w 3755903"/>
              <a:gd name="connsiteY15" fmla="*/ 2978484 h 3729117"/>
              <a:gd name="connsiteX16" fmla="*/ 3749352 w 3755903"/>
              <a:gd name="connsiteY16" fmla="*/ 3256428 h 3729117"/>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59259 w 3755903"/>
              <a:gd name="connsiteY13" fmla="*/ 2214396 h 3729114"/>
              <a:gd name="connsiteX14" fmla="*/ 3428272 w 3755903"/>
              <a:gd name="connsiteY14" fmla="*/ 2656798 h 3729114"/>
              <a:gd name="connsiteX15" fmla="*/ 3289663 w 3755903"/>
              <a:gd name="connsiteY15" fmla="*/ 2978484 h 3729114"/>
              <a:gd name="connsiteX16" fmla="*/ 3749352 w 3755903"/>
              <a:gd name="connsiteY16" fmla="*/ 3256428 h 3729114"/>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59259 w 3755903"/>
              <a:gd name="connsiteY13" fmla="*/ 2214396 h 3729114"/>
              <a:gd name="connsiteX14" fmla="*/ 3422529 w 3755903"/>
              <a:gd name="connsiteY14" fmla="*/ 2656123 h 3729114"/>
              <a:gd name="connsiteX15" fmla="*/ 3289663 w 3755903"/>
              <a:gd name="connsiteY15" fmla="*/ 2978484 h 3729114"/>
              <a:gd name="connsiteX16" fmla="*/ 3749352 w 3755903"/>
              <a:gd name="connsiteY16" fmla="*/ 3256428 h 3729114"/>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22529 w 3755903"/>
              <a:gd name="connsiteY13" fmla="*/ 2656123 h 3729114"/>
              <a:gd name="connsiteX14" fmla="*/ 3289663 w 3755903"/>
              <a:gd name="connsiteY14" fmla="*/ 2978484 h 3729114"/>
              <a:gd name="connsiteX15" fmla="*/ 3749352 w 3755903"/>
              <a:gd name="connsiteY15" fmla="*/ 3256428 h 3729114"/>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30454 w 3755903"/>
              <a:gd name="connsiteY13" fmla="*/ 2612424 h 3729114"/>
              <a:gd name="connsiteX14" fmla="*/ 3289663 w 3755903"/>
              <a:gd name="connsiteY14" fmla="*/ 2978484 h 3729114"/>
              <a:gd name="connsiteX15" fmla="*/ 3749352 w 3755903"/>
              <a:gd name="connsiteY15" fmla="*/ 3256428 h 3729114"/>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30454 w 3755903"/>
              <a:gd name="connsiteY13" fmla="*/ 2612424 h 3729114"/>
              <a:gd name="connsiteX14" fmla="*/ 3289663 w 3755903"/>
              <a:gd name="connsiteY14" fmla="*/ 2978484 h 3729114"/>
              <a:gd name="connsiteX15" fmla="*/ 3749352 w 3755903"/>
              <a:gd name="connsiteY15" fmla="*/ 3256428 h 3729114"/>
              <a:gd name="connsiteX0" fmla="*/ 3755903 w 3755903"/>
              <a:gd name="connsiteY0" fmla="*/ 3264410 h 3728881"/>
              <a:gd name="connsiteX1" fmla="*/ 3391649 w 3755903"/>
              <a:gd name="connsiteY1" fmla="*/ 3520134 h 3728881"/>
              <a:gd name="connsiteX2" fmla="*/ 2962922 w 3755903"/>
              <a:gd name="connsiteY2" fmla="*/ 3541149 h 3728881"/>
              <a:gd name="connsiteX3" fmla="*/ 2220372 w 3755903"/>
              <a:gd name="connsiteY3" fmla="*/ 3728717 h 3728881"/>
              <a:gd name="connsiteX4" fmla="*/ 1042147 w 3755903"/>
              <a:gd name="connsiteY4" fmla="*/ 3505319 h 3728881"/>
              <a:gd name="connsiteX5" fmla="*/ 261479 w 3755903"/>
              <a:gd name="connsiteY5" fmla="*/ 3050740 h 3728881"/>
              <a:gd name="connsiteX6" fmla="*/ 16216 w 3755903"/>
              <a:gd name="connsiteY6" fmla="*/ 2200752 h 3728881"/>
              <a:gd name="connsiteX7" fmla="*/ 34233 w 3755903"/>
              <a:gd name="connsiteY7" fmla="*/ 1633447 h 3728881"/>
              <a:gd name="connsiteX8" fmla="*/ 540095 w 3755903"/>
              <a:gd name="connsiteY8" fmla="*/ 291475 h 3728881"/>
              <a:gd name="connsiteX9" fmla="*/ 1648788 w 3755903"/>
              <a:gd name="connsiteY9" fmla="*/ 0 h 3728881"/>
              <a:gd name="connsiteX10" fmla="*/ 2431108 w 3755903"/>
              <a:gd name="connsiteY10" fmla="*/ 50005 h 3728881"/>
              <a:gd name="connsiteX11" fmla="*/ 3025166 w 3755903"/>
              <a:gd name="connsiteY11" fmla="*/ 370369 h 3728881"/>
              <a:gd name="connsiteX12" fmla="*/ 3382862 w 3755903"/>
              <a:gd name="connsiteY12" fmla="*/ 1171254 h 3728881"/>
              <a:gd name="connsiteX13" fmla="*/ 3430454 w 3755903"/>
              <a:gd name="connsiteY13" fmla="*/ 2612424 h 3728881"/>
              <a:gd name="connsiteX14" fmla="*/ 3289663 w 3755903"/>
              <a:gd name="connsiteY14" fmla="*/ 2978484 h 3728881"/>
              <a:gd name="connsiteX15" fmla="*/ 3749352 w 3755903"/>
              <a:gd name="connsiteY15" fmla="*/ 3256428 h 3728881"/>
              <a:gd name="connsiteX0" fmla="*/ 3755903 w 3755903"/>
              <a:gd name="connsiteY0" fmla="*/ 3264410 h 3728816"/>
              <a:gd name="connsiteX1" fmla="*/ 3391649 w 3755903"/>
              <a:gd name="connsiteY1" fmla="*/ 3520134 h 3728816"/>
              <a:gd name="connsiteX2" fmla="*/ 2962922 w 3755903"/>
              <a:gd name="connsiteY2" fmla="*/ 3541149 h 3728816"/>
              <a:gd name="connsiteX3" fmla="*/ 2220372 w 3755903"/>
              <a:gd name="connsiteY3" fmla="*/ 3728717 h 3728816"/>
              <a:gd name="connsiteX4" fmla="*/ 1039530 w 3755903"/>
              <a:gd name="connsiteY4" fmla="*/ 3558566 h 3728816"/>
              <a:gd name="connsiteX5" fmla="*/ 261479 w 3755903"/>
              <a:gd name="connsiteY5" fmla="*/ 3050740 h 3728816"/>
              <a:gd name="connsiteX6" fmla="*/ 16216 w 3755903"/>
              <a:gd name="connsiteY6" fmla="*/ 2200752 h 3728816"/>
              <a:gd name="connsiteX7" fmla="*/ 34233 w 3755903"/>
              <a:gd name="connsiteY7" fmla="*/ 1633447 h 3728816"/>
              <a:gd name="connsiteX8" fmla="*/ 540095 w 3755903"/>
              <a:gd name="connsiteY8" fmla="*/ 291475 h 3728816"/>
              <a:gd name="connsiteX9" fmla="*/ 1648788 w 3755903"/>
              <a:gd name="connsiteY9" fmla="*/ 0 h 3728816"/>
              <a:gd name="connsiteX10" fmla="*/ 2431108 w 3755903"/>
              <a:gd name="connsiteY10" fmla="*/ 50005 h 3728816"/>
              <a:gd name="connsiteX11" fmla="*/ 3025166 w 3755903"/>
              <a:gd name="connsiteY11" fmla="*/ 370369 h 3728816"/>
              <a:gd name="connsiteX12" fmla="*/ 3382862 w 3755903"/>
              <a:gd name="connsiteY12" fmla="*/ 1171254 h 3728816"/>
              <a:gd name="connsiteX13" fmla="*/ 3430454 w 3755903"/>
              <a:gd name="connsiteY13" fmla="*/ 2612424 h 3728816"/>
              <a:gd name="connsiteX14" fmla="*/ 3289663 w 3755903"/>
              <a:gd name="connsiteY14" fmla="*/ 2978484 h 3728816"/>
              <a:gd name="connsiteX15" fmla="*/ 3749352 w 3755903"/>
              <a:gd name="connsiteY15" fmla="*/ 3256428 h 3728816"/>
              <a:gd name="connsiteX0" fmla="*/ 3750266 w 3750266"/>
              <a:gd name="connsiteY0" fmla="*/ 3264410 h 3728817"/>
              <a:gd name="connsiteX1" fmla="*/ 3386012 w 3750266"/>
              <a:gd name="connsiteY1" fmla="*/ 3520134 h 3728817"/>
              <a:gd name="connsiteX2" fmla="*/ 2957285 w 3750266"/>
              <a:gd name="connsiteY2" fmla="*/ 3541149 h 3728817"/>
              <a:gd name="connsiteX3" fmla="*/ 2214735 w 3750266"/>
              <a:gd name="connsiteY3" fmla="*/ 3728717 h 3728817"/>
              <a:gd name="connsiteX4" fmla="*/ 1033893 w 3750266"/>
              <a:gd name="connsiteY4" fmla="*/ 3558566 h 3728817"/>
              <a:gd name="connsiteX5" fmla="*/ 255842 w 3750266"/>
              <a:gd name="connsiteY5" fmla="*/ 3050740 h 3728817"/>
              <a:gd name="connsiteX6" fmla="*/ 18139 w 3750266"/>
              <a:gd name="connsiteY6" fmla="*/ 2281973 h 3728817"/>
              <a:gd name="connsiteX7" fmla="*/ 28596 w 3750266"/>
              <a:gd name="connsiteY7" fmla="*/ 1633447 h 3728817"/>
              <a:gd name="connsiteX8" fmla="*/ 534458 w 3750266"/>
              <a:gd name="connsiteY8" fmla="*/ 291475 h 3728817"/>
              <a:gd name="connsiteX9" fmla="*/ 1643151 w 3750266"/>
              <a:gd name="connsiteY9" fmla="*/ 0 h 3728817"/>
              <a:gd name="connsiteX10" fmla="*/ 2425471 w 3750266"/>
              <a:gd name="connsiteY10" fmla="*/ 50005 h 3728817"/>
              <a:gd name="connsiteX11" fmla="*/ 3019529 w 3750266"/>
              <a:gd name="connsiteY11" fmla="*/ 370369 h 3728817"/>
              <a:gd name="connsiteX12" fmla="*/ 3377225 w 3750266"/>
              <a:gd name="connsiteY12" fmla="*/ 1171254 h 3728817"/>
              <a:gd name="connsiteX13" fmla="*/ 3424817 w 3750266"/>
              <a:gd name="connsiteY13" fmla="*/ 2612424 h 3728817"/>
              <a:gd name="connsiteX14" fmla="*/ 3284026 w 3750266"/>
              <a:gd name="connsiteY14" fmla="*/ 2978484 h 3728817"/>
              <a:gd name="connsiteX15" fmla="*/ 3743715 w 3750266"/>
              <a:gd name="connsiteY15" fmla="*/ 3256428 h 3728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266" h="3728817">
                <a:moveTo>
                  <a:pt x="3750266" y="3264410"/>
                </a:moveTo>
                <a:cubicBezTo>
                  <a:pt x="3737566" y="3279227"/>
                  <a:pt x="3518175" y="3474011"/>
                  <a:pt x="3386012" y="3520134"/>
                </a:cubicBezTo>
                <a:cubicBezTo>
                  <a:pt x="3253849" y="3566257"/>
                  <a:pt x="3152498" y="3506385"/>
                  <a:pt x="2957285" y="3541149"/>
                </a:cubicBezTo>
                <a:cubicBezTo>
                  <a:pt x="2762072" y="3575913"/>
                  <a:pt x="2535300" y="3725814"/>
                  <a:pt x="2214735" y="3728717"/>
                </a:cubicBezTo>
                <a:cubicBezTo>
                  <a:pt x="1894170" y="3731620"/>
                  <a:pt x="1360375" y="3671562"/>
                  <a:pt x="1033893" y="3558566"/>
                </a:cubicBezTo>
                <a:cubicBezTo>
                  <a:pt x="707411" y="3445570"/>
                  <a:pt x="425134" y="3263505"/>
                  <a:pt x="255842" y="3050740"/>
                </a:cubicBezTo>
                <a:cubicBezTo>
                  <a:pt x="86550" y="2837975"/>
                  <a:pt x="56013" y="2518188"/>
                  <a:pt x="18139" y="2281973"/>
                </a:cubicBezTo>
                <a:cubicBezTo>
                  <a:pt x="-19735" y="2045758"/>
                  <a:pt x="10668" y="1759550"/>
                  <a:pt x="28596" y="1633447"/>
                </a:cubicBezTo>
                <a:cubicBezTo>
                  <a:pt x="109920" y="1087868"/>
                  <a:pt x="265366" y="563716"/>
                  <a:pt x="534458" y="291475"/>
                </a:cubicBezTo>
                <a:cubicBezTo>
                  <a:pt x="803551" y="19234"/>
                  <a:pt x="1289344" y="6827"/>
                  <a:pt x="1643151" y="0"/>
                </a:cubicBezTo>
                <a:cubicBezTo>
                  <a:pt x="1856511" y="5080"/>
                  <a:pt x="2196075" y="-11723"/>
                  <a:pt x="2425471" y="50005"/>
                </a:cubicBezTo>
                <a:cubicBezTo>
                  <a:pt x="2654867" y="111733"/>
                  <a:pt x="2860903" y="183494"/>
                  <a:pt x="3019529" y="370369"/>
                </a:cubicBezTo>
                <a:cubicBezTo>
                  <a:pt x="3178155" y="557244"/>
                  <a:pt x="3309677" y="797578"/>
                  <a:pt x="3377225" y="1171254"/>
                </a:cubicBezTo>
                <a:cubicBezTo>
                  <a:pt x="3444773" y="1544930"/>
                  <a:pt x="3548826" y="1984764"/>
                  <a:pt x="3424817" y="2612424"/>
                </a:cubicBezTo>
                <a:cubicBezTo>
                  <a:pt x="3389203" y="2718531"/>
                  <a:pt x="3367291" y="2865644"/>
                  <a:pt x="3284026" y="2978484"/>
                </a:cubicBezTo>
                <a:cubicBezTo>
                  <a:pt x="3298252" y="3020691"/>
                  <a:pt x="3403215" y="3263535"/>
                  <a:pt x="3743715" y="3256428"/>
                </a:cubicBezTo>
              </a:path>
            </a:pathLst>
          </a:cu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6C1F2A2-D184-49FB-99E6-B2EE7A52C0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539370" flipH="1" flipV="1">
            <a:off x="633254" y="452324"/>
            <a:ext cx="4036224" cy="2597228"/>
          </a:xfrm>
          <a:custGeom>
            <a:avLst/>
            <a:gdLst>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403600 w 3637280"/>
              <a:gd name="connsiteY39" fmla="*/ 3505200 h 4023360"/>
              <a:gd name="connsiteX40" fmla="*/ 3505200 w 3637280"/>
              <a:gd name="connsiteY40" fmla="*/ 3596640 h 4023360"/>
              <a:gd name="connsiteX41" fmla="*/ 3545840 w 3637280"/>
              <a:gd name="connsiteY41" fmla="*/ 3637280 h 4023360"/>
              <a:gd name="connsiteX42" fmla="*/ 3596640 w 3637280"/>
              <a:gd name="connsiteY42" fmla="*/ 3667760 h 4023360"/>
              <a:gd name="connsiteX43" fmla="*/ 3637280 w 3637280"/>
              <a:gd name="connsiteY43" fmla="*/ 3688080 h 4023360"/>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505200 w 3637280"/>
              <a:gd name="connsiteY39" fmla="*/ 3596640 h 4023360"/>
              <a:gd name="connsiteX40" fmla="*/ 3545840 w 3637280"/>
              <a:gd name="connsiteY40" fmla="*/ 3637280 h 4023360"/>
              <a:gd name="connsiteX41" fmla="*/ 3596640 w 3637280"/>
              <a:gd name="connsiteY41" fmla="*/ 3667760 h 4023360"/>
              <a:gd name="connsiteX42" fmla="*/ 3637280 w 3637280"/>
              <a:gd name="connsiteY42" fmla="*/ 3688080 h 4023360"/>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505200 w 3637280"/>
              <a:gd name="connsiteY39" fmla="*/ 3596640 h 4023360"/>
              <a:gd name="connsiteX40" fmla="*/ 3596640 w 3637280"/>
              <a:gd name="connsiteY40" fmla="*/ 3667760 h 4023360"/>
              <a:gd name="connsiteX41" fmla="*/ 3637280 w 3637280"/>
              <a:gd name="connsiteY41" fmla="*/ 3688080 h 4023360"/>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505200 w 3637280"/>
              <a:gd name="connsiteY39" fmla="*/ 3596640 h 4023360"/>
              <a:gd name="connsiteX40" fmla="*/ 3596640 w 3637280"/>
              <a:gd name="connsiteY40" fmla="*/ 3667760 h 4023360"/>
              <a:gd name="connsiteX0" fmla="*/ 3637280 w 3637280"/>
              <a:gd name="connsiteY0" fmla="*/ 3352800 h 4023360"/>
              <a:gd name="connsiteX1" fmla="*/ 3606800 w 3637280"/>
              <a:gd name="connsiteY1" fmla="*/ 3403600 h 4023360"/>
              <a:gd name="connsiteX2" fmla="*/ 3556000 w 3637280"/>
              <a:gd name="connsiteY2" fmla="*/ 3474720 h 4023360"/>
              <a:gd name="connsiteX3" fmla="*/ 3535680 w 3637280"/>
              <a:gd name="connsiteY3" fmla="*/ 3505200 h 4023360"/>
              <a:gd name="connsiteX4" fmla="*/ 3515360 w 3637280"/>
              <a:gd name="connsiteY4" fmla="*/ 3525520 h 4023360"/>
              <a:gd name="connsiteX5" fmla="*/ 3474720 w 3637280"/>
              <a:gd name="connsiteY5" fmla="*/ 3576320 h 4023360"/>
              <a:gd name="connsiteX6" fmla="*/ 3230880 w 3637280"/>
              <a:gd name="connsiteY6" fmla="*/ 3749040 h 4023360"/>
              <a:gd name="connsiteX7" fmla="*/ 2763520 w 3637280"/>
              <a:gd name="connsiteY7" fmla="*/ 3931920 h 4023360"/>
              <a:gd name="connsiteX8" fmla="*/ 2407920 w 3637280"/>
              <a:gd name="connsiteY8" fmla="*/ 4013200 h 4023360"/>
              <a:gd name="connsiteX9" fmla="*/ 2204720 w 3637280"/>
              <a:gd name="connsiteY9" fmla="*/ 4023360 h 4023360"/>
              <a:gd name="connsiteX10" fmla="*/ 1869440 w 3637280"/>
              <a:gd name="connsiteY10" fmla="*/ 4013200 h 4023360"/>
              <a:gd name="connsiteX11" fmla="*/ 1483360 w 3637280"/>
              <a:gd name="connsiteY11" fmla="*/ 3942080 h 4023360"/>
              <a:gd name="connsiteX12" fmla="*/ 1259840 w 3637280"/>
              <a:gd name="connsiteY12" fmla="*/ 3870960 h 4023360"/>
              <a:gd name="connsiteX13" fmla="*/ 1056640 w 3637280"/>
              <a:gd name="connsiteY13" fmla="*/ 3779520 h 4023360"/>
              <a:gd name="connsiteX14" fmla="*/ 792480 w 3637280"/>
              <a:gd name="connsiteY14" fmla="*/ 3616960 h 4023360"/>
              <a:gd name="connsiteX15" fmla="*/ 355600 w 3637280"/>
              <a:gd name="connsiteY15" fmla="*/ 3017520 h 4023360"/>
              <a:gd name="connsiteX16" fmla="*/ 152400 w 3637280"/>
              <a:gd name="connsiteY16" fmla="*/ 2611120 h 4023360"/>
              <a:gd name="connsiteX17" fmla="*/ 30480 w 3637280"/>
              <a:gd name="connsiteY17" fmla="*/ 2204720 h 4023360"/>
              <a:gd name="connsiteX18" fmla="*/ 0 w 3637280"/>
              <a:gd name="connsiteY18" fmla="*/ 1981200 h 4023360"/>
              <a:gd name="connsiteX19" fmla="*/ 71120 w 3637280"/>
              <a:gd name="connsiteY19" fmla="*/ 1158240 h 4023360"/>
              <a:gd name="connsiteX20" fmla="*/ 132080 w 3637280"/>
              <a:gd name="connsiteY20" fmla="*/ 975360 h 4023360"/>
              <a:gd name="connsiteX21" fmla="*/ 294640 w 3637280"/>
              <a:gd name="connsiteY21" fmla="*/ 690880 h 4023360"/>
              <a:gd name="connsiteX22" fmla="*/ 751840 w 3637280"/>
              <a:gd name="connsiteY22" fmla="*/ 254000 h 4023360"/>
              <a:gd name="connsiteX23" fmla="*/ 1127760 w 3637280"/>
              <a:gd name="connsiteY23" fmla="*/ 71120 h 4023360"/>
              <a:gd name="connsiteX24" fmla="*/ 1432560 w 3637280"/>
              <a:gd name="connsiteY24" fmla="*/ 10160 h 4023360"/>
              <a:gd name="connsiteX25" fmla="*/ 1625600 w 3637280"/>
              <a:gd name="connsiteY25" fmla="*/ 0 h 4023360"/>
              <a:gd name="connsiteX26" fmla="*/ 2174240 w 3637280"/>
              <a:gd name="connsiteY26" fmla="*/ 20320 h 4023360"/>
              <a:gd name="connsiteX27" fmla="*/ 2407920 w 3637280"/>
              <a:gd name="connsiteY27" fmla="*/ 101600 h 4023360"/>
              <a:gd name="connsiteX28" fmla="*/ 2580640 w 3637280"/>
              <a:gd name="connsiteY28" fmla="*/ 223520 h 4023360"/>
              <a:gd name="connsiteX29" fmla="*/ 2794000 w 3637280"/>
              <a:gd name="connsiteY29" fmla="*/ 599440 h 4023360"/>
              <a:gd name="connsiteX30" fmla="*/ 2885440 w 3637280"/>
              <a:gd name="connsiteY30" fmla="*/ 853440 h 4023360"/>
              <a:gd name="connsiteX31" fmla="*/ 3007360 w 3637280"/>
              <a:gd name="connsiteY31" fmla="*/ 1361440 h 4023360"/>
              <a:gd name="connsiteX32" fmla="*/ 3078480 w 3637280"/>
              <a:gd name="connsiteY32" fmla="*/ 1899920 h 4023360"/>
              <a:gd name="connsiteX33" fmla="*/ 3078480 w 3637280"/>
              <a:gd name="connsiteY33" fmla="*/ 2570480 h 4023360"/>
              <a:gd name="connsiteX34" fmla="*/ 3037840 w 3637280"/>
              <a:gd name="connsiteY34" fmla="*/ 2844800 h 4023360"/>
              <a:gd name="connsiteX35" fmla="*/ 3017520 w 3637280"/>
              <a:gd name="connsiteY35" fmla="*/ 2926080 h 4023360"/>
              <a:gd name="connsiteX36" fmla="*/ 2997200 w 3637280"/>
              <a:gd name="connsiteY36" fmla="*/ 2966720 h 4023360"/>
              <a:gd name="connsiteX37" fmla="*/ 3068320 w 3637280"/>
              <a:gd name="connsiteY37" fmla="*/ 3098800 h 4023360"/>
              <a:gd name="connsiteX38" fmla="*/ 3108960 w 3637280"/>
              <a:gd name="connsiteY38" fmla="*/ 3169920 h 4023360"/>
              <a:gd name="connsiteX39" fmla="*/ 3505200 w 3637280"/>
              <a:gd name="connsiteY39" fmla="*/ 3596640 h 4023360"/>
              <a:gd name="connsiteX0" fmla="*/ 3637280 w 3820160"/>
              <a:gd name="connsiteY0" fmla="*/ 3352800 h 4023360"/>
              <a:gd name="connsiteX1" fmla="*/ 3606800 w 3820160"/>
              <a:gd name="connsiteY1" fmla="*/ 3403600 h 4023360"/>
              <a:gd name="connsiteX2" fmla="*/ 3556000 w 3820160"/>
              <a:gd name="connsiteY2" fmla="*/ 3474720 h 4023360"/>
              <a:gd name="connsiteX3" fmla="*/ 3535680 w 3820160"/>
              <a:gd name="connsiteY3" fmla="*/ 3505200 h 4023360"/>
              <a:gd name="connsiteX4" fmla="*/ 3515360 w 3820160"/>
              <a:gd name="connsiteY4" fmla="*/ 3525520 h 4023360"/>
              <a:gd name="connsiteX5" fmla="*/ 3474720 w 3820160"/>
              <a:gd name="connsiteY5" fmla="*/ 3576320 h 4023360"/>
              <a:gd name="connsiteX6" fmla="*/ 3230880 w 3820160"/>
              <a:gd name="connsiteY6" fmla="*/ 3749040 h 4023360"/>
              <a:gd name="connsiteX7" fmla="*/ 2763520 w 3820160"/>
              <a:gd name="connsiteY7" fmla="*/ 3931920 h 4023360"/>
              <a:gd name="connsiteX8" fmla="*/ 2407920 w 3820160"/>
              <a:gd name="connsiteY8" fmla="*/ 4013200 h 4023360"/>
              <a:gd name="connsiteX9" fmla="*/ 2204720 w 3820160"/>
              <a:gd name="connsiteY9" fmla="*/ 4023360 h 4023360"/>
              <a:gd name="connsiteX10" fmla="*/ 1869440 w 3820160"/>
              <a:gd name="connsiteY10" fmla="*/ 4013200 h 4023360"/>
              <a:gd name="connsiteX11" fmla="*/ 1483360 w 3820160"/>
              <a:gd name="connsiteY11" fmla="*/ 3942080 h 4023360"/>
              <a:gd name="connsiteX12" fmla="*/ 1259840 w 3820160"/>
              <a:gd name="connsiteY12" fmla="*/ 3870960 h 4023360"/>
              <a:gd name="connsiteX13" fmla="*/ 1056640 w 3820160"/>
              <a:gd name="connsiteY13" fmla="*/ 3779520 h 4023360"/>
              <a:gd name="connsiteX14" fmla="*/ 792480 w 3820160"/>
              <a:gd name="connsiteY14" fmla="*/ 3616960 h 4023360"/>
              <a:gd name="connsiteX15" fmla="*/ 355600 w 3820160"/>
              <a:gd name="connsiteY15" fmla="*/ 3017520 h 4023360"/>
              <a:gd name="connsiteX16" fmla="*/ 152400 w 3820160"/>
              <a:gd name="connsiteY16" fmla="*/ 2611120 h 4023360"/>
              <a:gd name="connsiteX17" fmla="*/ 30480 w 3820160"/>
              <a:gd name="connsiteY17" fmla="*/ 2204720 h 4023360"/>
              <a:gd name="connsiteX18" fmla="*/ 0 w 3820160"/>
              <a:gd name="connsiteY18" fmla="*/ 1981200 h 4023360"/>
              <a:gd name="connsiteX19" fmla="*/ 71120 w 3820160"/>
              <a:gd name="connsiteY19" fmla="*/ 1158240 h 4023360"/>
              <a:gd name="connsiteX20" fmla="*/ 132080 w 3820160"/>
              <a:gd name="connsiteY20" fmla="*/ 975360 h 4023360"/>
              <a:gd name="connsiteX21" fmla="*/ 294640 w 3820160"/>
              <a:gd name="connsiteY21" fmla="*/ 690880 h 4023360"/>
              <a:gd name="connsiteX22" fmla="*/ 751840 w 3820160"/>
              <a:gd name="connsiteY22" fmla="*/ 254000 h 4023360"/>
              <a:gd name="connsiteX23" fmla="*/ 1127760 w 3820160"/>
              <a:gd name="connsiteY23" fmla="*/ 71120 h 4023360"/>
              <a:gd name="connsiteX24" fmla="*/ 1432560 w 3820160"/>
              <a:gd name="connsiteY24" fmla="*/ 10160 h 4023360"/>
              <a:gd name="connsiteX25" fmla="*/ 1625600 w 3820160"/>
              <a:gd name="connsiteY25" fmla="*/ 0 h 4023360"/>
              <a:gd name="connsiteX26" fmla="*/ 2174240 w 3820160"/>
              <a:gd name="connsiteY26" fmla="*/ 20320 h 4023360"/>
              <a:gd name="connsiteX27" fmla="*/ 2407920 w 3820160"/>
              <a:gd name="connsiteY27" fmla="*/ 101600 h 4023360"/>
              <a:gd name="connsiteX28" fmla="*/ 2580640 w 3820160"/>
              <a:gd name="connsiteY28" fmla="*/ 223520 h 4023360"/>
              <a:gd name="connsiteX29" fmla="*/ 2794000 w 3820160"/>
              <a:gd name="connsiteY29" fmla="*/ 599440 h 4023360"/>
              <a:gd name="connsiteX30" fmla="*/ 2885440 w 3820160"/>
              <a:gd name="connsiteY30" fmla="*/ 853440 h 4023360"/>
              <a:gd name="connsiteX31" fmla="*/ 3007360 w 3820160"/>
              <a:gd name="connsiteY31" fmla="*/ 1361440 h 4023360"/>
              <a:gd name="connsiteX32" fmla="*/ 3078480 w 3820160"/>
              <a:gd name="connsiteY32" fmla="*/ 1899920 h 4023360"/>
              <a:gd name="connsiteX33" fmla="*/ 3078480 w 3820160"/>
              <a:gd name="connsiteY33" fmla="*/ 2570480 h 4023360"/>
              <a:gd name="connsiteX34" fmla="*/ 3037840 w 3820160"/>
              <a:gd name="connsiteY34" fmla="*/ 2844800 h 4023360"/>
              <a:gd name="connsiteX35" fmla="*/ 3017520 w 3820160"/>
              <a:gd name="connsiteY35" fmla="*/ 2926080 h 4023360"/>
              <a:gd name="connsiteX36" fmla="*/ 2997200 w 3820160"/>
              <a:gd name="connsiteY36" fmla="*/ 2966720 h 4023360"/>
              <a:gd name="connsiteX37" fmla="*/ 3068320 w 3820160"/>
              <a:gd name="connsiteY37" fmla="*/ 3098800 h 4023360"/>
              <a:gd name="connsiteX38" fmla="*/ 3108960 w 3820160"/>
              <a:gd name="connsiteY38" fmla="*/ 3169920 h 4023360"/>
              <a:gd name="connsiteX39" fmla="*/ 3820160 w 3820160"/>
              <a:gd name="connsiteY39" fmla="*/ 3078480 h 4023360"/>
              <a:gd name="connsiteX0" fmla="*/ 3606800 w 3820160"/>
              <a:gd name="connsiteY0" fmla="*/ 3403600 h 4023360"/>
              <a:gd name="connsiteX1" fmla="*/ 3556000 w 3820160"/>
              <a:gd name="connsiteY1" fmla="*/ 3474720 h 4023360"/>
              <a:gd name="connsiteX2" fmla="*/ 3535680 w 3820160"/>
              <a:gd name="connsiteY2" fmla="*/ 3505200 h 4023360"/>
              <a:gd name="connsiteX3" fmla="*/ 3515360 w 3820160"/>
              <a:gd name="connsiteY3" fmla="*/ 3525520 h 4023360"/>
              <a:gd name="connsiteX4" fmla="*/ 3474720 w 3820160"/>
              <a:gd name="connsiteY4" fmla="*/ 3576320 h 4023360"/>
              <a:gd name="connsiteX5" fmla="*/ 3230880 w 3820160"/>
              <a:gd name="connsiteY5" fmla="*/ 3749040 h 4023360"/>
              <a:gd name="connsiteX6" fmla="*/ 2763520 w 3820160"/>
              <a:gd name="connsiteY6" fmla="*/ 3931920 h 4023360"/>
              <a:gd name="connsiteX7" fmla="*/ 2407920 w 3820160"/>
              <a:gd name="connsiteY7" fmla="*/ 4013200 h 4023360"/>
              <a:gd name="connsiteX8" fmla="*/ 2204720 w 3820160"/>
              <a:gd name="connsiteY8" fmla="*/ 4023360 h 4023360"/>
              <a:gd name="connsiteX9" fmla="*/ 1869440 w 3820160"/>
              <a:gd name="connsiteY9" fmla="*/ 4013200 h 4023360"/>
              <a:gd name="connsiteX10" fmla="*/ 1483360 w 3820160"/>
              <a:gd name="connsiteY10" fmla="*/ 3942080 h 4023360"/>
              <a:gd name="connsiteX11" fmla="*/ 1259840 w 3820160"/>
              <a:gd name="connsiteY11" fmla="*/ 3870960 h 4023360"/>
              <a:gd name="connsiteX12" fmla="*/ 1056640 w 3820160"/>
              <a:gd name="connsiteY12" fmla="*/ 3779520 h 4023360"/>
              <a:gd name="connsiteX13" fmla="*/ 792480 w 3820160"/>
              <a:gd name="connsiteY13" fmla="*/ 3616960 h 4023360"/>
              <a:gd name="connsiteX14" fmla="*/ 355600 w 3820160"/>
              <a:gd name="connsiteY14" fmla="*/ 3017520 h 4023360"/>
              <a:gd name="connsiteX15" fmla="*/ 152400 w 3820160"/>
              <a:gd name="connsiteY15" fmla="*/ 2611120 h 4023360"/>
              <a:gd name="connsiteX16" fmla="*/ 30480 w 3820160"/>
              <a:gd name="connsiteY16" fmla="*/ 2204720 h 4023360"/>
              <a:gd name="connsiteX17" fmla="*/ 0 w 3820160"/>
              <a:gd name="connsiteY17" fmla="*/ 1981200 h 4023360"/>
              <a:gd name="connsiteX18" fmla="*/ 71120 w 3820160"/>
              <a:gd name="connsiteY18" fmla="*/ 1158240 h 4023360"/>
              <a:gd name="connsiteX19" fmla="*/ 132080 w 3820160"/>
              <a:gd name="connsiteY19" fmla="*/ 975360 h 4023360"/>
              <a:gd name="connsiteX20" fmla="*/ 294640 w 3820160"/>
              <a:gd name="connsiteY20" fmla="*/ 690880 h 4023360"/>
              <a:gd name="connsiteX21" fmla="*/ 751840 w 3820160"/>
              <a:gd name="connsiteY21" fmla="*/ 254000 h 4023360"/>
              <a:gd name="connsiteX22" fmla="*/ 1127760 w 3820160"/>
              <a:gd name="connsiteY22" fmla="*/ 71120 h 4023360"/>
              <a:gd name="connsiteX23" fmla="*/ 1432560 w 3820160"/>
              <a:gd name="connsiteY23" fmla="*/ 10160 h 4023360"/>
              <a:gd name="connsiteX24" fmla="*/ 1625600 w 3820160"/>
              <a:gd name="connsiteY24" fmla="*/ 0 h 4023360"/>
              <a:gd name="connsiteX25" fmla="*/ 2174240 w 3820160"/>
              <a:gd name="connsiteY25" fmla="*/ 20320 h 4023360"/>
              <a:gd name="connsiteX26" fmla="*/ 2407920 w 3820160"/>
              <a:gd name="connsiteY26" fmla="*/ 101600 h 4023360"/>
              <a:gd name="connsiteX27" fmla="*/ 2580640 w 3820160"/>
              <a:gd name="connsiteY27" fmla="*/ 223520 h 4023360"/>
              <a:gd name="connsiteX28" fmla="*/ 2794000 w 3820160"/>
              <a:gd name="connsiteY28" fmla="*/ 599440 h 4023360"/>
              <a:gd name="connsiteX29" fmla="*/ 2885440 w 3820160"/>
              <a:gd name="connsiteY29" fmla="*/ 853440 h 4023360"/>
              <a:gd name="connsiteX30" fmla="*/ 3007360 w 3820160"/>
              <a:gd name="connsiteY30" fmla="*/ 1361440 h 4023360"/>
              <a:gd name="connsiteX31" fmla="*/ 3078480 w 3820160"/>
              <a:gd name="connsiteY31" fmla="*/ 1899920 h 4023360"/>
              <a:gd name="connsiteX32" fmla="*/ 3078480 w 3820160"/>
              <a:gd name="connsiteY32" fmla="*/ 2570480 h 4023360"/>
              <a:gd name="connsiteX33" fmla="*/ 3037840 w 3820160"/>
              <a:gd name="connsiteY33" fmla="*/ 2844800 h 4023360"/>
              <a:gd name="connsiteX34" fmla="*/ 3017520 w 3820160"/>
              <a:gd name="connsiteY34" fmla="*/ 2926080 h 4023360"/>
              <a:gd name="connsiteX35" fmla="*/ 2997200 w 3820160"/>
              <a:gd name="connsiteY35" fmla="*/ 2966720 h 4023360"/>
              <a:gd name="connsiteX36" fmla="*/ 3068320 w 3820160"/>
              <a:gd name="connsiteY36" fmla="*/ 3098800 h 4023360"/>
              <a:gd name="connsiteX37" fmla="*/ 3108960 w 3820160"/>
              <a:gd name="connsiteY37" fmla="*/ 3169920 h 4023360"/>
              <a:gd name="connsiteX38" fmla="*/ 3820160 w 3820160"/>
              <a:gd name="connsiteY38" fmla="*/ 3078480 h 4023360"/>
              <a:gd name="connsiteX0" fmla="*/ 3556000 w 3820160"/>
              <a:gd name="connsiteY0" fmla="*/ 3474720 h 4023360"/>
              <a:gd name="connsiteX1" fmla="*/ 3535680 w 3820160"/>
              <a:gd name="connsiteY1" fmla="*/ 3505200 h 4023360"/>
              <a:gd name="connsiteX2" fmla="*/ 3515360 w 3820160"/>
              <a:gd name="connsiteY2" fmla="*/ 3525520 h 4023360"/>
              <a:gd name="connsiteX3" fmla="*/ 3474720 w 3820160"/>
              <a:gd name="connsiteY3" fmla="*/ 3576320 h 4023360"/>
              <a:gd name="connsiteX4" fmla="*/ 3230880 w 3820160"/>
              <a:gd name="connsiteY4" fmla="*/ 3749040 h 4023360"/>
              <a:gd name="connsiteX5" fmla="*/ 2763520 w 3820160"/>
              <a:gd name="connsiteY5" fmla="*/ 3931920 h 4023360"/>
              <a:gd name="connsiteX6" fmla="*/ 2407920 w 3820160"/>
              <a:gd name="connsiteY6" fmla="*/ 4013200 h 4023360"/>
              <a:gd name="connsiteX7" fmla="*/ 2204720 w 3820160"/>
              <a:gd name="connsiteY7" fmla="*/ 4023360 h 4023360"/>
              <a:gd name="connsiteX8" fmla="*/ 1869440 w 3820160"/>
              <a:gd name="connsiteY8" fmla="*/ 4013200 h 4023360"/>
              <a:gd name="connsiteX9" fmla="*/ 1483360 w 3820160"/>
              <a:gd name="connsiteY9" fmla="*/ 3942080 h 4023360"/>
              <a:gd name="connsiteX10" fmla="*/ 1259840 w 3820160"/>
              <a:gd name="connsiteY10" fmla="*/ 3870960 h 4023360"/>
              <a:gd name="connsiteX11" fmla="*/ 1056640 w 3820160"/>
              <a:gd name="connsiteY11" fmla="*/ 3779520 h 4023360"/>
              <a:gd name="connsiteX12" fmla="*/ 792480 w 3820160"/>
              <a:gd name="connsiteY12" fmla="*/ 3616960 h 4023360"/>
              <a:gd name="connsiteX13" fmla="*/ 355600 w 3820160"/>
              <a:gd name="connsiteY13" fmla="*/ 3017520 h 4023360"/>
              <a:gd name="connsiteX14" fmla="*/ 152400 w 3820160"/>
              <a:gd name="connsiteY14" fmla="*/ 2611120 h 4023360"/>
              <a:gd name="connsiteX15" fmla="*/ 30480 w 3820160"/>
              <a:gd name="connsiteY15" fmla="*/ 2204720 h 4023360"/>
              <a:gd name="connsiteX16" fmla="*/ 0 w 3820160"/>
              <a:gd name="connsiteY16" fmla="*/ 1981200 h 4023360"/>
              <a:gd name="connsiteX17" fmla="*/ 71120 w 3820160"/>
              <a:gd name="connsiteY17" fmla="*/ 1158240 h 4023360"/>
              <a:gd name="connsiteX18" fmla="*/ 132080 w 3820160"/>
              <a:gd name="connsiteY18" fmla="*/ 975360 h 4023360"/>
              <a:gd name="connsiteX19" fmla="*/ 294640 w 3820160"/>
              <a:gd name="connsiteY19" fmla="*/ 690880 h 4023360"/>
              <a:gd name="connsiteX20" fmla="*/ 751840 w 3820160"/>
              <a:gd name="connsiteY20" fmla="*/ 254000 h 4023360"/>
              <a:gd name="connsiteX21" fmla="*/ 1127760 w 3820160"/>
              <a:gd name="connsiteY21" fmla="*/ 71120 h 4023360"/>
              <a:gd name="connsiteX22" fmla="*/ 1432560 w 3820160"/>
              <a:gd name="connsiteY22" fmla="*/ 10160 h 4023360"/>
              <a:gd name="connsiteX23" fmla="*/ 1625600 w 3820160"/>
              <a:gd name="connsiteY23" fmla="*/ 0 h 4023360"/>
              <a:gd name="connsiteX24" fmla="*/ 2174240 w 3820160"/>
              <a:gd name="connsiteY24" fmla="*/ 20320 h 4023360"/>
              <a:gd name="connsiteX25" fmla="*/ 2407920 w 3820160"/>
              <a:gd name="connsiteY25" fmla="*/ 101600 h 4023360"/>
              <a:gd name="connsiteX26" fmla="*/ 2580640 w 3820160"/>
              <a:gd name="connsiteY26" fmla="*/ 223520 h 4023360"/>
              <a:gd name="connsiteX27" fmla="*/ 2794000 w 3820160"/>
              <a:gd name="connsiteY27" fmla="*/ 599440 h 4023360"/>
              <a:gd name="connsiteX28" fmla="*/ 2885440 w 3820160"/>
              <a:gd name="connsiteY28" fmla="*/ 853440 h 4023360"/>
              <a:gd name="connsiteX29" fmla="*/ 3007360 w 3820160"/>
              <a:gd name="connsiteY29" fmla="*/ 1361440 h 4023360"/>
              <a:gd name="connsiteX30" fmla="*/ 3078480 w 3820160"/>
              <a:gd name="connsiteY30" fmla="*/ 1899920 h 4023360"/>
              <a:gd name="connsiteX31" fmla="*/ 3078480 w 3820160"/>
              <a:gd name="connsiteY31" fmla="*/ 2570480 h 4023360"/>
              <a:gd name="connsiteX32" fmla="*/ 3037840 w 3820160"/>
              <a:gd name="connsiteY32" fmla="*/ 2844800 h 4023360"/>
              <a:gd name="connsiteX33" fmla="*/ 3017520 w 3820160"/>
              <a:gd name="connsiteY33" fmla="*/ 2926080 h 4023360"/>
              <a:gd name="connsiteX34" fmla="*/ 2997200 w 3820160"/>
              <a:gd name="connsiteY34" fmla="*/ 2966720 h 4023360"/>
              <a:gd name="connsiteX35" fmla="*/ 3068320 w 3820160"/>
              <a:gd name="connsiteY35" fmla="*/ 3098800 h 4023360"/>
              <a:gd name="connsiteX36" fmla="*/ 3108960 w 3820160"/>
              <a:gd name="connsiteY36" fmla="*/ 3169920 h 4023360"/>
              <a:gd name="connsiteX37" fmla="*/ 3820160 w 3820160"/>
              <a:gd name="connsiteY37" fmla="*/ 3078480 h 4023360"/>
              <a:gd name="connsiteX0" fmla="*/ 3535680 w 3820160"/>
              <a:gd name="connsiteY0" fmla="*/ 3505200 h 4023360"/>
              <a:gd name="connsiteX1" fmla="*/ 3515360 w 3820160"/>
              <a:gd name="connsiteY1" fmla="*/ 3525520 h 4023360"/>
              <a:gd name="connsiteX2" fmla="*/ 3474720 w 3820160"/>
              <a:gd name="connsiteY2" fmla="*/ 3576320 h 4023360"/>
              <a:gd name="connsiteX3" fmla="*/ 3230880 w 3820160"/>
              <a:gd name="connsiteY3" fmla="*/ 3749040 h 4023360"/>
              <a:gd name="connsiteX4" fmla="*/ 2763520 w 3820160"/>
              <a:gd name="connsiteY4" fmla="*/ 3931920 h 4023360"/>
              <a:gd name="connsiteX5" fmla="*/ 2407920 w 3820160"/>
              <a:gd name="connsiteY5" fmla="*/ 4013200 h 4023360"/>
              <a:gd name="connsiteX6" fmla="*/ 2204720 w 3820160"/>
              <a:gd name="connsiteY6" fmla="*/ 4023360 h 4023360"/>
              <a:gd name="connsiteX7" fmla="*/ 1869440 w 3820160"/>
              <a:gd name="connsiteY7" fmla="*/ 4013200 h 4023360"/>
              <a:gd name="connsiteX8" fmla="*/ 1483360 w 3820160"/>
              <a:gd name="connsiteY8" fmla="*/ 3942080 h 4023360"/>
              <a:gd name="connsiteX9" fmla="*/ 1259840 w 3820160"/>
              <a:gd name="connsiteY9" fmla="*/ 3870960 h 4023360"/>
              <a:gd name="connsiteX10" fmla="*/ 1056640 w 3820160"/>
              <a:gd name="connsiteY10" fmla="*/ 3779520 h 4023360"/>
              <a:gd name="connsiteX11" fmla="*/ 792480 w 3820160"/>
              <a:gd name="connsiteY11" fmla="*/ 3616960 h 4023360"/>
              <a:gd name="connsiteX12" fmla="*/ 355600 w 3820160"/>
              <a:gd name="connsiteY12" fmla="*/ 3017520 h 4023360"/>
              <a:gd name="connsiteX13" fmla="*/ 152400 w 3820160"/>
              <a:gd name="connsiteY13" fmla="*/ 2611120 h 4023360"/>
              <a:gd name="connsiteX14" fmla="*/ 30480 w 3820160"/>
              <a:gd name="connsiteY14" fmla="*/ 2204720 h 4023360"/>
              <a:gd name="connsiteX15" fmla="*/ 0 w 3820160"/>
              <a:gd name="connsiteY15" fmla="*/ 1981200 h 4023360"/>
              <a:gd name="connsiteX16" fmla="*/ 71120 w 3820160"/>
              <a:gd name="connsiteY16" fmla="*/ 1158240 h 4023360"/>
              <a:gd name="connsiteX17" fmla="*/ 132080 w 3820160"/>
              <a:gd name="connsiteY17" fmla="*/ 975360 h 4023360"/>
              <a:gd name="connsiteX18" fmla="*/ 294640 w 3820160"/>
              <a:gd name="connsiteY18" fmla="*/ 690880 h 4023360"/>
              <a:gd name="connsiteX19" fmla="*/ 751840 w 3820160"/>
              <a:gd name="connsiteY19" fmla="*/ 254000 h 4023360"/>
              <a:gd name="connsiteX20" fmla="*/ 1127760 w 3820160"/>
              <a:gd name="connsiteY20" fmla="*/ 71120 h 4023360"/>
              <a:gd name="connsiteX21" fmla="*/ 1432560 w 3820160"/>
              <a:gd name="connsiteY21" fmla="*/ 10160 h 4023360"/>
              <a:gd name="connsiteX22" fmla="*/ 1625600 w 3820160"/>
              <a:gd name="connsiteY22" fmla="*/ 0 h 4023360"/>
              <a:gd name="connsiteX23" fmla="*/ 2174240 w 3820160"/>
              <a:gd name="connsiteY23" fmla="*/ 20320 h 4023360"/>
              <a:gd name="connsiteX24" fmla="*/ 2407920 w 3820160"/>
              <a:gd name="connsiteY24" fmla="*/ 101600 h 4023360"/>
              <a:gd name="connsiteX25" fmla="*/ 2580640 w 3820160"/>
              <a:gd name="connsiteY25" fmla="*/ 223520 h 4023360"/>
              <a:gd name="connsiteX26" fmla="*/ 2794000 w 3820160"/>
              <a:gd name="connsiteY26" fmla="*/ 599440 h 4023360"/>
              <a:gd name="connsiteX27" fmla="*/ 2885440 w 3820160"/>
              <a:gd name="connsiteY27" fmla="*/ 853440 h 4023360"/>
              <a:gd name="connsiteX28" fmla="*/ 3007360 w 3820160"/>
              <a:gd name="connsiteY28" fmla="*/ 1361440 h 4023360"/>
              <a:gd name="connsiteX29" fmla="*/ 3078480 w 3820160"/>
              <a:gd name="connsiteY29" fmla="*/ 1899920 h 4023360"/>
              <a:gd name="connsiteX30" fmla="*/ 3078480 w 3820160"/>
              <a:gd name="connsiteY30" fmla="*/ 2570480 h 4023360"/>
              <a:gd name="connsiteX31" fmla="*/ 3037840 w 3820160"/>
              <a:gd name="connsiteY31" fmla="*/ 2844800 h 4023360"/>
              <a:gd name="connsiteX32" fmla="*/ 3017520 w 3820160"/>
              <a:gd name="connsiteY32" fmla="*/ 2926080 h 4023360"/>
              <a:gd name="connsiteX33" fmla="*/ 2997200 w 3820160"/>
              <a:gd name="connsiteY33" fmla="*/ 2966720 h 4023360"/>
              <a:gd name="connsiteX34" fmla="*/ 3068320 w 3820160"/>
              <a:gd name="connsiteY34" fmla="*/ 3098800 h 4023360"/>
              <a:gd name="connsiteX35" fmla="*/ 3108960 w 3820160"/>
              <a:gd name="connsiteY35" fmla="*/ 3169920 h 4023360"/>
              <a:gd name="connsiteX36" fmla="*/ 3820160 w 3820160"/>
              <a:gd name="connsiteY36" fmla="*/ 3078480 h 4023360"/>
              <a:gd name="connsiteX0" fmla="*/ 3535680 w 3820160"/>
              <a:gd name="connsiteY0" fmla="*/ 3505200 h 4023360"/>
              <a:gd name="connsiteX1" fmla="*/ 3474720 w 3820160"/>
              <a:gd name="connsiteY1" fmla="*/ 3576320 h 4023360"/>
              <a:gd name="connsiteX2" fmla="*/ 3230880 w 3820160"/>
              <a:gd name="connsiteY2" fmla="*/ 3749040 h 4023360"/>
              <a:gd name="connsiteX3" fmla="*/ 2763520 w 3820160"/>
              <a:gd name="connsiteY3" fmla="*/ 3931920 h 4023360"/>
              <a:gd name="connsiteX4" fmla="*/ 2407920 w 3820160"/>
              <a:gd name="connsiteY4" fmla="*/ 4013200 h 4023360"/>
              <a:gd name="connsiteX5" fmla="*/ 2204720 w 3820160"/>
              <a:gd name="connsiteY5" fmla="*/ 4023360 h 4023360"/>
              <a:gd name="connsiteX6" fmla="*/ 1869440 w 3820160"/>
              <a:gd name="connsiteY6" fmla="*/ 4013200 h 4023360"/>
              <a:gd name="connsiteX7" fmla="*/ 1483360 w 3820160"/>
              <a:gd name="connsiteY7" fmla="*/ 3942080 h 4023360"/>
              <a:gd name="connsiteX8" fmla="*/ 1259840 w 3820160"/>
              <a:gd name="connsiteY8" fmla="*/ 3870960 h 4023360"/>
              <a:gd name="connsiteX9" fmla="*/ 1056640 w 3820160"/>
              <a:gd name="connsiteY9" fmla="*/ 3779520 h 4023360"/>
              <a:gd name="connsiteX10" fmla="*/ 792480 w 3820160"/>
              <a:gd name="connsiteY10" fmla="*/ 3616960 h 4023360"/>
              <a:gd name="connsiteX11" fmla="*/ 355600 w 3820160"/>
              <a:gd name="connsiteY11" fmla="*/ 3017520 h 4023360"/>
              <a:gd name="connsiteX12" fmla="*/ 152400 w 3820160"/>
              <a:gd name="connsiteY12" fmla="*/ 2611120 h 4023360"/>
              <a:gd name="connsiteX13" fmla="*/ 30480 w 3820160"/>
              <a:gd name="connsiteY13" fmla="*/ 2204720 h 4023360"/>
              <a:gd name="connsiteX14" fmla="*/ 0 w 3820160"/>
              <a:gd name="connsiteY14" fmla="*/ 1981200 h 4023360"/>
              <a:gd name="connsiteX15" fmla="*/ 71120 w 3820160"/>
              <a:gd name="connsiteY15" fmla="*/ 1158240 h 4023360"/>
              <a:gd name="connsiteX16" fmla="*/ 132080 w 3820160"/>
              <a:gd name="connsiteY16" fmla="*/ 975360 h 4023360"/>
              <a:gd name="connsiteX17" fmla="*/ 294640 w 3820160"/>
              <a:gd name="connsiteY17" fmla="*/ 690880 h 4023360"/>
              <a:gd name="connsiteX18" fmla="*/ 751840 w 3820160"/>
              <a:gd name="connsiteY18" fmla="*/ 254000 h 4023360"/>
              <a:gd name="connsiteX19" fmla="*/ 1127760 w 3820160"/>
              <a:gd name="connsiteY19" fmla="*/ 71120 h 4023360"/>
              <a:gd name="connsiteX20" fmla="*/ 1432560 w 3820160"/>
              <a:gd name="connsiteY20" fmla="*/ 10160 h 4023360"/>
              <a:gd name="connsiteX21" fmla="*/ 1625600 w 3820160"/>
              <a:gd name="connsiteY21" fmla="*/ 0 h 4023360"/>
              <a:gd name="connsiteX22" fmla="*/ 2174240 w 3820160"/>
              <a:gd name="connsiteY22" fmla="*/ 20320 h 4023360"/>
              <a:gd name="connsiteX23" fmla="*/ 2407920 w 3820160"/>
              <a:gd name="connsiteY23" fmla="*/ 101600 h 4023360"/>
              <a:gd name="connsiteX24" fmla="*/ 2580640 w 3820160"/>
              <a:gd name="connsiteY24" fmla="*/ 223520 h 4023360"/>
              <a:gd name="connsiteX25" fmla="*/ 2794000 w 3820160"/>
              <a:gd name="connsiteY25" fmla="*/ 599440 h 4023360"/>
              <a:gd name="connsiteX26" fmla="*/ 2885440 w 3820160"/>
              <a:gd name="connsiteY26" fmla="*/ 853440 h 4023360"/>
              <a:gd name="connsiteX27" fmla="*/ 3007360 w 3820160"/>
              <a:gd name="connsiteY27" fmla="*/ 1361440 h 4023360"/>
              <a:gd name="connsiteX28" fmla="*/ 3078480 w 3820160"/>
              <a:gd name="connsiteY28" fmla="*/ 1899920 h 4023360"/>
              <a:gd name="connsiteX29" fmla="*/ 3078480 w 3820160"/>
              <a:gd name="connsiteY29" fmla="*/ 2570480 h 4023360"/>
              <a:gd name="connsiteX30" fmla="*/ 3037840 w 3820160"/>
              <a:gd name="connsiteY30" fmla="*/ 2844800 h 4023360"/>
              <a:gd name="connsiteX31" fmla="*/ 3017520 w 3820160"/>
              <a:gd name="connsiteY31" fmla="*/ 2926080 h 4023360"/>
              <a:gd name="connsiteX32" fmla="*/ 2997200 w 3820160"/>
              <a:gd name="connsiteY32" fmla="*/ 2966720 h 4023360"/>
              <a:gd name="connsiteX33" fmla="*/ 3068320 w 3820160"/>
              <a:gd name="connsiteY33" fmla="*/ 3098800 h 4023360"/>
              <a:gd name="connsiteX34" fmla="*/ 3108960 w 3820160"/>
              <a:gd name="connsiteY34" fmla="*/ 3169920 h 4023360"/>
              <a:gd name="connsiteX35" fmla="*/ 3820160 w 3820160"/>
              <a:gd name="connsiteY35" fmla="*/ 3078480 h 4023360"/>
              <a:gd name="connsiteX0" fmla="*/ 3810000 w 3820160"/>
              <a:gd name="connsiteY0" fmla="*/ 3271520 h 4023360"/>
              <a:gd name="connsiteX1" fmla="*/ 3474720 w 3820160"/>
              <a:gd name="connsiteY1" fmla="*/ 3576320 h 4023360"/>
              <a:gd name="connsiteX2" fmla="*/ 3230880 w 3820160"/>
              <a:gd name="connsiteY2" fmla="*/ 3749040 h 4023360"/>
              <a:gd name="connsiteX3" fmla="*/ 2763520 w 3820160"/>
              <a:gd name="connsiteY3" fmla="*/ 3931920 h 4023360"/>
              <a:gd name="connsiteX4" fmla="*/ 2407920 w 3820160"/>
              <a:gd name="connsiteY4" fmla="*/ 4013200 h 4023360"/>
              <a:gd name="connsiteX5" fmla="*/ 2204720 w 3820160"/>
              <a:gd name="connsiteY5" fmla="*/ 4023360 h 4023360"/>
              <a:gd name="connsiteX6" fmla="*/ 1869440 w 3820160"/>
              <a:gd name="connsiteY6" fmla="*/ 4013200 h 4023360"/>
              <a:gd name="connsiteX7" fmla="*/ 1483360 w 3820160"/>
              <a:gd name="connsiteY7" fmla="*/ 3942080 h 4023360"/>
              <a:gd name="connsiteX8" fmla="*/ 1259840 w 3820160"/>
              <a:gd name="connsiteY8" fmla="*/ 3870960 h 4023360"/>
              <a:gd name="connsiteX9" fmla="*/ 1056640 w 3820160"/>
              <a:gd name="connsiteY9" fmla="*/ 3779520 h 4023360"/>
              <a:gd name="connsiteX10" fmla="*/ 792480 w 3820160"/>
              <a:gd name="connsiteY10" fmla="*/ 3616960 h 4023360"/>
              <a:gd name="connsiteX11" fmla="*/ 355600 w 3820160"/>
              <a:gd name="connsiteY11" fmla="*/ 3017520 h 4023360"/>
              <a:gd name="connsiteX12" fmla="*/ 152400 w 3820160"/>
              <a:gd name="connsiteY12" fmla="*/ 2611120 h 4023360"/>
              <a:gd name="connsiteX13" fmla="*/ 30480 w 3820160"/>
              <a:gd name="connsiteY13" fmla="*/ 2204720 h 4023360"/>
              <a:gd name="connsiteX14" fmla="*/ 0 w 3820160"/>
              <a:gd name="connsiteY14" fmla="*/ 1981200 h 4023360"/>
              <a:gd name="connsiteX15" fmla="*/ 71120 w 3820160"/>
              <a:gd name="connsiteY15" fmla="*/ 1158240 h 4023360"/>
              <a:gd name="connsiteX16" fmla="*/ 132080 w 3820160"/>
              <a:gd name="connsiteY16" fmla="*/ 975360 h 4023360"/>
              <a:gd name="connsiteX17" fmla="*/ 294640 w 3820160"/>
              <a:gd name="connsiteY17" fmla="*/ 690880 h 4023360"/>
              <a:gd name="connsiteX18" fmla="*/ 751840 w 3820160"/>
              <a:gd name="connsiteY18" fmla="*/ 254000 h 4023360"/>
              <a:gd name="connsiteX19" fmla="*/ 1127760 w 3820160"/>
              <a:gd name="connsiteY19" fmla="*/ 71120 h 4023360"/>
              <a:gd name="connsiteX20" fmla="*/ 1432560 w 3820160"/>
              <a:gd name="connsiteY20" fmla="*/ 10160 h 4023360"/>
              <a:gd name="connsiteX21" fmla="*/ 1625600 w 3820160"/>
              <a:gd name="connsiteY21" fmla="*/ 0 h 4023360"/>
              <a:gd name="connsiteX22" fmla="*/ 2174240 w 3820160"/>
              <a:gd name="connsiteY22" fmla="*/ 20320 h 4023360"/>
              <a:gd name="connsiteX23" fmla="*/ 2407920 w 3820160"/>
              <a:gd name="connsiteY23" fmla="*/ 101600 h 4023360"/>
              <a:gd name="connsiteX24" fmla="*/ 2580640 w 3820160"/>
              <a:gd name="connsiteY24" fmla="*/ 223520 h 4023360"/>
              <a:gd name="connsiteX25" fmla="*/ 2794000 w 3820160"/>
              <a:gd name="connsiteY25" fmla="*/ 599440 h 4023360"/>
              <a:gd name="connsiteX26" fmla="*/ 2885440 w 3820160"/>
              <a:gd name="connsiteY26" fmla="*/ 853440 h 4023360"/>
              <a:gd name="connsiteX27" fmla="*/ 3007360 w 3820160"/>
              <a:gd name="connsiteY27" fmla="*/ 1361440 h 4023360"/>
              <a:gd name="connsiteX28" fmla="*/ 3078480 w 3820160"/>
              <a:gd name="connsiteY28" fmla="*/ 1899920 h 4023360"/>
              <a:gd name="connsiteX29" fmla="*/ 3078480 w 3820160"/>
              <a:gd name="connsiteY29" fmla="*/ 2570480 h 4023360"/>
              <a:gd name="connsiteX30" fmla="*/ 3037840 w 3820160"/>
              <a:gd name="connsiteY30" fmla="*/ 2844800 h 4023360"/>
              <a:gd name="connsiteX31" fmla="*/ 3017520 w 3820160"/>
              <a:gd name="connsiteY31" fmla="*/ 2926080 h 4023360"/>
              <a:gd name="connsiteX32" fmla="*/ 2997200 w 3820160"/>
              <a:gd name="connsiteY32" fmla="*/ 2966720 h 4023360"/>
              <a:gd name="connsiteX33" fmla="*/ 3068320 w 3820160"/>
              <a:gd name="connsiteY33" fmla="*/ 3098800 h 4023360"/>
              <a:gd name="connsiteX34" fmla="*/ 3108960 w 3820160"/>
              <a:gd name="connsiteY34" fmla="*/ 3169920 h 4023360"/>
              <a:gd name="connsiteX35" fmla="*/ 3820160 w 3820160"/>
              <a:gd name="connsiteY35" fmla="*/ 307848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078480 w 3810000"/>
              <a:gd name="connsiteY29" fmla="*/ 2570480 h 4023360"/>
              <a:gd name="connsiteX30" fmla="*/ 3037840 w 3810000"/>
              <a:gd name="connsiteY30" fmla="*/ 2844800 h 4023360"/>
              <a:gd name="connsiteX31" fmla="*/ 3017520 w 3810000"/>
              <a:gd name="connsiteY31" fmla="*/ 2926080 h 4023360"/>
              <a:gd name="connsiteX32" fmla="*/ 2997200 w 3810000"/>
              <a:gd name="connsiteY32" fmla="*/ 2966720 h 4023360"/>
              <a:gd name="connsiteX33" fmla="*/ 3068320 w 3810000"/>
              <a:gd name="connsiteY33" fmla="*/ 3098800 h 4023360"/>
              <a:gd name="connsiteX34" fmla="*/ 3108960 w 3810000"/>
              <a:gd name="connsiteY34" fmla="*/ 3169920 h 4023360"/>
              <a:gd name="connsiteX35" fmla="*/ 3810000 w 3810000"/>
              <a:gd name="connsiteY35"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078480 w 3810000"/>
              <a:gd name="connsiteY29" fmla="*/ 2570480 h 4023360"/>
              <a:gd name="connsiteX30" fmla="*/ 3037840 w 3810000"/>
              <a:gd name="connsiteY30" fmla="*/ 2844800 h 4023360"/>
              <a:gd name="connsiteX31" fmla="*/ 3017520 w 3810000"/>
              <a:gd name="connsiteY31" fmla="*/ 2926080 h 4023360"/>
              <a:gd name="connsiteX32" fmla="*/ 2997200 w 3810000"/>
              <a:gd name="connsiteY32" fmla="*/ 2966720 h 4023360"/>
              <a:gd name="connsiteX33" fmla="*/ 3068320 w 3810000"/>
              <a:gd name="connsiteY33" fmla="*/ 3098800 h 4023360"/>
              <a:gd name="connsiteX34" fmla="*/ 3108960 w 3810000"/>
              <a:gd name="connsiteY34" fmla="*/ 3169920 h 4023360"/>
              <a:gd name="connsiteX35" fmla="*/ 3810000 w 3810000"/>
              <a:gd name="connsiteY35"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078480 w 3810000"/>
              <a:gd name="connsiteY29" fmla="*/ 2570480 h 4023360"/>
              <a:gd name="connsiteX30" fmla="*/ 3037840 w 3810000"/>
              <a:gd name="connsiteY30" fmla="*/ 2844800 h 4023360"/>
              <a:gd name="connsiteX31" fmla="*/ 3017520 w 3810000"/>
              <a:gd name="connsiteY31" fmla="*/ 2926080 h 4023360"/>
              <a:gd name="connsiteX32" fmla="*/ 2997200 w 3810000"/>
              <a:gd name="connsiteY32" fmla="*/ 2966720 h 4023360"/>
              <a:gd name="connsiteX33" fmla="*/ 3068320 w 3810000"/>
              <a:gd name="connsiteY33" fmla="*/ 3098800 h 4023360"/>
              <a:gd name="connsiteX34" fmla="*/ 3108960 w 3810000"/>
              <a:gd name="connsiteY34" fmla="*/ 3169920 h 4023360"/>
              <a:gd name="connsiteX35" fmla="*/ 3810000 w 3810000"/>
              <a:gd name="connsiteY35"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078480 w 3810000"/>
              <a:gd name="connsiteY29" fmla="*/ 2570480 h 4023360"/>
              <a:gd name="connsiteX30" fmla="*/ 3017520 w 3810000"/>
              <a:gd name="connsiteY30" fmla="*/ 2926080 h 4023360"/>
              <a:gd name="connsiteX31" fmla="*/ 2997200 w 3810000"/>
              <a:gd name="connsiteY31" fmla="*/ 2966720 h 4023360"/>
              <a:gd name="connsiteX32" fmla="*/ 3068320 w 3810000"/>
              <a:gd name="connsiteY32" fmla="*/ 3098800 h 4023360"/>
              <a:gd name="connsiteX33" fmla="*/ 3108960 w 3810000"/>
              <a:gd name="connsiteY33" fmla="*/ 3169920 h 4023360"/>
              <a:gd name="connsiteX34" fmla="*/ 3810000 w 3810000"/>
              <a:gd name="connsiteY34"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078480 w 3810000"/>
              <a:gd name="connsiteY28" fmla="*/ 1899920 h 4023360"/>
              <a:gd name="connsiteX29" fmla="*/ 3220720 w 3810000"/>
              <a:gd name="connsiteY29" fmla="*/ 2448560 h 4023360"/>
              <a:gd name="connsiteX30" fmla="*/ 3017520 w 3810000"/>
              <a:gd name="connsiteY30" fmla="*/ 2926080 h 4023360"/>
              <a:gd name="connsiteX31" fmla="*/ 2997200 w 3810000"/>
              <a:gd name="connsiteY31" fmla="*/ 2966720 h 4023360"/>
              <a:gd name="connsiteX32" fmla="*/ 3068320 w 3810000"/>
              <a:gd name="connsiteY32" fmla="*/ 3098800 h 4023360"/>
              <a:gd name="connsiteX33" fmla="*/ 3108960 w 3810000"/>
              <a:gd name="connsiteY33" fmla="*/ 3169920 h 4023360"/>
              <a:gd name="connsiteX34" fmla="*/ 3810000 w 3810000"/>
              <a:gd name="connsiteY34"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007360 w 3810000"/>
              <a:gd name="connsiteY27" fmla="*/ 1361440 h 4023360"/>
              <a:gd name="connsiteX28" fmla="*/ 3281680 w 3810000"/>
              <a:gd name="connsiteY28" fmla="*/ 1798320 h 4023360"/>
              <a:gd name="connsiteX29" fmla="*/ 3220720 w 3810000"/>
              <a:gd name="connsiteY29" fmla="*/ 2448560 h 4023360"/>
              <a:gd name="connsiteX30" fmla="*/ 3017520 w 3810000"/>
              <a:gd name="connsiteY30" fmla="*/ 2926080 h 4023360"/>
              <a:gd name="connsiteX31" fmla="*/ 2997200 w 3810000"/>
              <a:gd name="connsiteY31" fmla="*/ 2966720 h 4023360"/>
              <a:gd name="connsiteX32" fmla="*/ 3068320 w 3810000"/>
              <a:gd name="connsiteY32" fmla="*/ 3098800 h 4023360"/>
              <a:gd name="connsiteX33" fmla="*/ 3108960 w 3810000"/>
              <a:gd name="connsiteY33" fmla="*/ 3169920 h 4023360"/>
              <a:gd name="connsiteX34" fmla="*/ 3810000 w 3810000"/>
              <a:gd name="connsiteY34"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2885440 w 3810000"/>
              <a:gd name="connsiteY26" fmla="*/ 853440 h 4023360"/>
              <a:gd name="connsiteX27" fmla="*/ 3261360 w 3810000"/>
              <a:gd name="connsiteY27" fmla="*/ 1290320 h 4023360"/>
              <a:gd name="connsiteX28" fmla="*/ 3281680 w 3810000"/>
              <a:gd name="connsiteY28" fmla="*/ 1798320 h 4023360"/>
              <a:gd name="connsiteX29" fmla="*/ 3220720 w 3810000"/>
              <a:gd name="connsiteY29" fmla="*/ 2448560 h 4023360"/>
              <a:gd name="connsiteX30" fmla="*/ 3017520 w 3810000"/>
              <a:gd name="connsiteY30" fmla="*/ 2926080 h 4023360"/>
              <a:gd name="connsiteX31" fmla="*/ 2997200 w 3810000"/>
              <a:gd name="connsiteY31" fmla="*/ 2966720 h 4023360"/>
              <a:gd name="connsiteX32" fmla="*/ 3068320 w 3810000"/>
              <a:gd name="connsiteY32" fmla="*/ 3098800 h 4023360"/>
              <a:gd name="connsiteX33" fmla="*/ 3108960 w 3810000"/>
              <a:gd name="connsiteY33" fmla="*/ 3169920 h 4023360"/>
              <a:gd name="connsiteX34" fmla="*/ 3810000 w 3810000"/>
              <a:gd name="connsiteY34"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2794000 w 3810000"/>
              <a:gd name="connsiteY25" fmla="*/ 5994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068320 w 3810000"/>
              <a:gd name="connsiteY31" fmla="*/ 3098800 h 4023360"/>
              <a:gd name="connsiteX32" fmla="*/ 3108960 w 3810000"/>
              <a:gd name="connsiteY32" fmla="*/ 3169920 h 4023360"/>
              <a:gd name="connsiteX33" fmla="*/ 3810000 w 3810000"/>
              <a:gd name="connsiteY33"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068320 w 3810000"/>
              <a:gd name="connsiteY31" fmla="*/ 3098800 h 4023360"/>
              <a:gd name="connsiteX32" fmla="*/ 3108960 w 3810000"/>
              <a:gd name="connsiteY32" fmla="*/ 3169920 h 4023360"/>
              <a:gd name="connsiteX33" fmla="*/ 3810000 w 3810000"/>
              <a:gd name="connsiteY33" fmla="*/ 3291840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068320 w 3810000"/>
              <a:gd name="connsiteY31" fmla="*/ 3098800 h 4023360"/>
              <a:gd name="connsiteX32" fmla="*/ 3108960 w 3810000"/>
              <a:gd name="connsiteY32" fmla="*/ 3169920 h 4023360"/>
              <a:gd name="connsiteX33" fmla="*/ 3786592 w 3810000"/>
              <a:gd name="connsiteY33" fmla="*/ 3236276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068320 w 3810000"/>
              <a:gd name="connsiteY31" fmla="*/ 3098800 h 4023360"/>
              <a:gd name="connsiteX32" fmla="*/ 3108960 w 3810000"/>
              <a:gd name="connsiteY32" fmla="*/ 3169920 h 4023360"/>
              <a:gd name="connsiteX33" fmla="*/ 3809999 w 3810000"/>
              <a:gd name="connsiteY33"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108960 w 3810000"/>
              <a:gd name="connsiteY31" fmla="*/ 3169920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017520 w 3810000"/>
              <a:gd name="connsiteY29" fmla="*/ 2926080 h 4023360"/>
              <a:gd name="connsiteX30" fmla="*/ 2997200 w 3810000"/>
              <a:gd name="connsiteY30" fmla="*/ 2966720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2997200 w 3810000"/>
              <a:gd name="connsiteY30" fmla="*/ 2966720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54814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54814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54814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54814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292138 w 3810000"/>
              <a:gd name="connsiteY30" fmla="*/ 2958783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292138 w 3810000"/>
              <a:gd name="connsiteY30" fmla="*/ 2958783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292138 w 3810000"/>
              <a:gd name="connsiteY30" fmla="*/ 2958783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62752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220720 w 3810000"/>
              <a:gd name="connsiteY28" fmla="*/ 2448560 h 4023360"/>
              <a:gd name="connsiteX29" fmla="*/ 3373317 w 3810000"/>
              <a:gd name="connsiteY29" fmla="*/ 2711759 h 4023360"/>
              <a:gd name="connsiteX30" fmla="*/ 3306183 w 3810000"/>
              <a:gd name="connsiteY30" fmla="*/ 2962752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281680 w 3810000"/>
              <a:gd name="connsiteY27" fmla="*/ 1798320 h 4023360"/>
              <a:gd name="connsiteX28" fmla="*/ 3436071 w 3810000"/>
              <a:gd name="connsiteY28" fmla="*/ 2265991 h 4023360"/>
              <a:gd name="connsiteX29" fmla="*/ 3373317 w 3810000"/>
              <a:gd name="connsiteY29" fmla="*/ 2711759 h 4023360"/>
              <a:gd name="connsiteX30" fmla="*/ 3306183 w 3810000"/>
              <a:gd name="connsiteY30" fmla="*/ 2962752 h 4023360"/>
              <a:gd name="connsiteX31" fmla="*/ 3277496 w 3810000"/>
              <a:gd name="connsiteY31" fmla="*/ 3058791 h 4023360"/>
              <a:gd name="connsiteX32" fmla="*/ 3809999 w 3810000"/>
              <a:gd name="connsiteY32"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261360 w 3810000"/>
              <a:gd name="connsiteY26" fmla="*/ 1290320 h 4023360"/>
              <a:gd name="connsiteX27" fmla="*/ 3436071 w 3810000"/>
              <a:gd name="connsiteY27" fmla="*/ 2265991 h 4023360"/>
              <a:gd name="connsiteX28" fmla="*/ 3373317 w 3810000"/>
              <a:gd name="connsiteY28" fmla="*/ 2711759 h 4023360"/>
              <a:gd name="connsiteX29" fmla="*/ 3306183 w 3810000"/>
              <a:gd name="connsiteY29" fmla="*/ 2962752 h 4023360"/>
              <a:gd name="connsiteX30" fmla="*/ 3277496 w 3810000"/>
              <a:gd name="connsiteY30" fmla="*/ 3058791 h 4023360"/>
              <a:gd name="connsiteX31" fmla="*/ 3809999 w 3810000"/>
              <a:gd name="connsiteY31"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017520 w 3810000"/>
              <a:gd name="connsiteY25" fmla="*/ 548640 h 4023360"/>
              <a:gd name="connsiteX26" fmla="*/ 3359674 w 3810000"/>
              <a:gd name="connsiteY26" fmla="*/ 1222849 h 4023360"/>
              <a:gd name="connsiteX27" fmla="*/ 3436071 w 3810000"/>
              <a:gd name="connsiteY27" fmla="*/ 2265991 h 4023360"/>
              <a:gd name="connsiteX28" fmla="*/ 3373317 w 3810000"/>
              <a:gd name="connsiteY28" fmla="*/ 2711759 h 4023360"/>
              <a:gd name="connsiteX29" fmla="*/ 3306183 w 3810000"/>
              <a:gd name="connsiteY29" fmla="*/ 2962752 h 4023360"/>
              <a:gd name="connsiteX30" fmla="*/ 3277496 w 3810000"/>
              <a:gd name="connsiteY30" fmla="*/ 3058791 h 4023360"/>
              <a:gd name="connsiteX31" fmla="*/ 3809999 w 3810000"/>
              <a:gd name="connsiteY31"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2580640 w 3810000"/>
              <a:gd name="connsiteY24" fmla="*/ 223520 h 4023360"/>
              <a:gd name="connsiteX25" fmla="*/ 3359674 w 3810000"/>
              <a:gd name="connsiteY25" fmla="*/ 1222849 h 4023360"/>
              <a:gd name="connsiteX26" fmla="*/ 3436071 w 3810000"/>
              <a:gd name="connsiteY26" fmla="*/ 2265991 h 4023360"/>
              <a:gd name="connsiteX27" fmla="*/ 3373317 w 3810000"/>
              <a:gd name="connsiteY27" fmla="*/ 2711759 h 4023360"/>
              <a:gd name="connsiteX28" fmla="*/ 3306183 w 3810000"/>
              <a:gd name="connsiteY28" fmla="*/ 2962752 h 4023360"/>
              <a:gd name="connsiteX29" fmla="*/ 3277496 w 3810000"/>
              <a:gd name="connsiteY29" fmla="*/ 3058791 h 4023360"/>
              <a:gd name="connsiteX30" fmla="*/ 3809999 w 3810000"/>
              <a:gd name="connsiteY30"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174240 w 3810000"/>
              <a:gd name="connsiteY22" fmla="*/ 20320 h 4023360"/>
              <a:gd name="connsiteX23" fmla="*/ 2407920 w 3810000"/>
              <a:gd name="connsiteY23" fmla="*/ 101600 h 4023360"/>
              <a:gd name="connsiteX24" fmla="*/ 3001978 w 3810000"/>
              <a:gd name="connsiteY24" fmla="*/ 421964 h 4023360"/>
              <a:gd name="connsiteX25" fmla="*/ 3359674 w 3810000"/>
              <a:gd name="connsiteY25" fmla="*/ 1222849 h 4023360"/>
              <a:gd name="connsiteX26" fmla="*/ 3436071 w 3810000"/>
              <a:gd name="connsiteY26" fmla="*/ 2265991 h 4023360"/>
              <a:gd name="connsiteX27" fmla="*/ 3373317 w 3810000"/>
              <a:gd name="connsiteY27" fmla="*/ 2711759 h 4023360"/>
              <a:gd name="connsiteX28" fmla="*/ 3306183 w 3810000"/>
              <a:gd name="connsiteY28" fmla="*/ 2962752 h 4023360"/>
              <a:gd name="connsiteX29" fmla="*/ 3277496 w 3810000"/>
              <a:gd name="connsiteY29" fmla="*/ 3058791 h 4023360"/>
              <a:gd name="connsiteX30" fmla="*/ 3809999 w 3810000"/>
              <a:gd name="connsiteY30" fmla="*/ 3287872 h 4023360"/>
              <a:gd name="connsiteX0" fmla="*/ 3810000 w 3810000"/>
              <a:gd name="connsiteY0" fmla="*/ 3271520 h 4023360"/>
              <a:gd name="connsiteX1" fmla="*/ 3474720 w 3810000"/>
              <a:gd name="connsiteY1" fmla="*/ 3576320 h 4023360"/>
              <a:gd name="connsiteX2" fmla="*/ 3230880 w 3810000"/>
              <a:gd name="connsiteY2" fmla="*/ 3749040 h 4023360"/>
              <a:gd name="connsiteX3" fmla="*/ 2763520 w 3810000"/>
              <a:gd name="connsiteY3" fmla="*/ 3931920 h 4023360"/>
              <a:gd name="connsiteX4" fmla="*/ 2407920 w 3810000"/>
              <a:gd name="connsiteY4" fmla="*/ 4013200 h 4023360"/>
              <a:gd name="connsiteX5" fmla="*/ 2204720 w 3810000"/>
              <a:gd name="connsiteY5" fmla="*/ 4023360 h 4023360"/>
              <a:gd name="connsiteX6" fmla="*/ 1869440 w 3810000"/>
              <a:gd name="connsiteY6" fmla="*/ 4013200 h 4023360"/>
              <a:gd name="connsiteX7" fmla="*/ 1483360 w 3810000"/>
              <a:gd name="connsiteY7" fmla="*/ 3942080 h 4023360"/>
              <a:gd name="connsiteX8" fmla="*/ 1259840 w 3810000"/>
              <a:gd name="connsiteY8" fmla="*/ 3870960 h 4023360"/>
              <a:gd name="connsiteX9" fmla="*/ 1056640 w 3810000"/>
              <a:gd name="connsiteY9" fmla="*/ 3779520 h 4023360"/>
              <a:gd name="connsiteX10" fmla="*/ 792480 w 3810000"/>
              <a:gd name="connsiteY10" fmla="*/ 3616960 h 4023360"/>
              <a:gd name="connsiteX11" fmla="*/ 355600 w 3810000"/>
              <a:gd name="connsiteY11" fmla="*/ 3017520 h 4023360"/>
              <a:gd name="connsiteX12" fmla="*/ 152400 w 3810000"/>
              <a:gd name="connsiteY12" fmla="*/ 2611120 h 4023360"/>
              <a:gd name="connsiteX13" fmla="*/ 30480 w 3810000"/>
              <a:gd name="connsiteY13" fmla="*/ 2204720 h 4023360"/>
              <a:gd name="connsiteX14" fmla="*/ 0 w 3810000"/>
              <a:gd name="connsiteY14" fmla="*/ 1981200 h 4023360"/>
              <a:gd name="connsiteX15" fmla="*/ 71120 w 3810000"/>
              <a:gd name="connsiteY15" fmla="*/ 1158240 h 4023360"/>
              <a:gd name="connsiteX16" fmla="*/ 132080 w 3810000"/>
              <a:gd name="connsiteY16" fmla="*/ 975360 h 4023360"/>
              <a:gd name="connsiteX17" fmla="*/ 294640 w 3810000"/>
              <a:gd name="connsiteY17" fmla="*/ 690880 h 4023360"/>
              <a:gd name="connsiteX18" fmla="*/ 751840 w 3810000"/>
              <a:gd name="connsiteY18" fmla="*/ 254000 h 4023360"/>
              <a:gd name="connsiteX19" fmla="*/ 1127760 w 3810000"/>
              <a:gd name="connsiteY19" fmla="*/ 71120 h 4023360"/>
              <a:gd name="connsiteX20" fmla="*/ 1432560 w 3810000"/>
              <a:gd name="connsiteY20" fmla="*/ 10160 h 4023360"/>
              <a:gd name="connsiteX21" fmla="*/ 1625600 w 3810000"/>
              <a:gd name="connsiteY21" fmla="*/ 0 h 4023360"/>
              <a:gd name="connsiteX22" fmla="*/ 2407920 w 3810000"/>
              <a:gd name="connsiteY22" fmla="*/ 101600 h 4023360"/>
              <a:gd name="connsiteX23" fmla="*/ 3001978 w 3810000"/>
              <a:gd name="connsiteY23" fmla="*/ 421964 h 4023360"/>
              <a:gd name="connsiteX24" fmla="*/ 3359674 w 3810000"/>
              <a:gd name="connsiteY24" fmla="*/ 1222849 h 4023360"/>
              <a:gd name="connsiteX25" fmla="*/ 3436071 w 3810000"/>
              <a:gd name="connsiteY25" fmla="*/ 2265991 h 4023360"/>
              <a:gd name="connsiteX26" fmla="*/ 3373317 w 3810000"/>
              <a:gd name="connsiteY26" fmla="*/ 2711759 h 4023360"/>
              <a:gd name="connsiteX27" fmla="*/ 3306183 w 3810000"/>
              <a:gd name="connsiteY27" fmla="*/ 2962752 h 4023360"/>
              <a:gd name="connsiteX28" fmla="*/ 3277496 w 3810000"/>
              <a:gd name="connsiteY28" fmla="*/ 3058791 h 4023360"/>
              <a:gd name="connsiteX29" fmla="*/ 3809999 w 3810000"/>
              <a:gd name="connsiteY29" fmla="*/ 3287872 h 4023360"/>
              <a:gd name="connsiteX0" fmla="*/ 3810000 w 3810000"/>
              <a:gd name="connsiteY0" fmla="*/ 3272025 h 4023865"/>
              <a:gd name="connsiteX1" fmla="*/ 3474720 w 3810000"/>
              <a:gd name="connsiteY1" fmla="*/ 3576825 h 4023865"/>
              <a:gd name="connsiteX2" fmla="*/ 3230880 w 3810000"/>
              <a:gd name="connsiteY2" fmla="*/ 3749545 h 4023865"/>
              <a:gd name="connsiteX3" fmla="*/ 2763520 w 3810000"/>
              <a:gd name="connsiteY3" fmla="*/ 3932425 h 4023865"/>
              <a:gd name="connsiteX4" fmla="*/ 2407920 w 3810000"/>
              <a:gd name="connsiteY4" fmla="*/ 4013705 h 4023865"/>
              <a:gd name="connsiteX5" fmla="*/ 2204720 w 3810000"/>
              <a:gd name="connsiteY5" fmla="*/ 4023865 h 4023865"/>
              <a:gd name="connsiteX6" fmla="*/ 1869440 w 3810000"/>
              <a:gd name="connsiteY6" fmla="*/ 4013705 h 4023865"/>
              <a:gd name="connsiteX7" fmla="*/ 1483360 w 3810000"/>
              <a:gd name="connsiteY7" fmla="*/ 3942585 h 4023865"/>
              <a:gd name="connsiteX8" fmla="*/ 1259840 w 3810000"/>
              <a:gd name="connsiteY8" fmla="*/ 3871465 h 4023865"/>
              <a:gd name="connsiteX9" fmla="*/ 1056640 w 3810000"/>
              <a:gd name="connsiteY9" fmla="*/ 3780025 h 4023865"/>
              <a:gd name="connsiteX10" fmla="*/ 792480 w 3810000"/>
              <a:gd name="connsiteY10" fmla="*/ 3617465 h 4023865"/>
              <a:gd name="connsiteX11" fmla="*/ 355600 w 3810000"/>
              <a:gd name="connsiteY11" fmla="*/ 3018025 h 4023865"/>
              <a:gd name="connsiteX12" fmla="*/ 152400 w 3810000"/>
              <a:gd name="connsiteY12" fmla="*/ 2611625 h 4023865"/>
              <a:gd name="connsiteX13" fmla="*/ 30480 w 3810000"/>
              <a:gd name="connsiteY13" fmla="*/ 2205225 h 4023865"/>
              <a:gd name="connsiteX14" fmla="*/ 0 w 3810000"/>
              <a:gd name="connsiteY14" fmla="*/ 1981705 h 4023865"/>
              <a:gd name="connsiteX15" fmla="*/ 71120 w 3810000"/>
              <a:gd name="connsiteY15" fmla="*/ 1158745 h 4023865"/>
              <a:gd name="connsiteX16" fmla="*/ 132080 w 3810000"/>
              <a:gd name="connsiteY16" fmla="*/ 975865 h 4023865"/>
              <a:gd name="connsiteX17" fmla="*/ 294640 w 3810000"/>
              <a:gd name="connsiteY17" fmla="*/ 691385 h 4023865"/>
              <a:gd name="connsiteX18" fmla="*/ 751840 w 3810000"/>
              <a:gd name="connsiteY18" fmla="*/ 254505 h 4023865"/>
              <a:gd name="connsiteX19" fmla="*/ 1127760 w 3810000"/>
              <a:gd name="connsiteY19" fmla="*/ 71625 h 4023865"/>
              <a:gd name="connsiteX20" fmla="*/ 1625600 w 3810000"/>
              <a:gd name="connsiteY20" fmla="*/ 505 h 4023865"/>
              <a:gd name="connsiteX21" fmla="*/ 2407920 w 3810000"/>
              <a:gd name="connsiteY21" fmla="*/ 102105 h 4023865"/>
              <a:gd name="connsiteX22" fmla="*/ 3001978 w 3810000"/>
              <a:gd name="connsiteY22" fmla="*/ 422469 h 4023865"/>
              <a:gd name="connsiteX23" fmla="*/ 3359674 w 3810000"/>
              <a:gd name="connsiteY23" fmla="*/ 1223354 h 4023865"/>
              <a:gd name="connsiteX24" fmla="*/ 3436071 w 3810000"/>
              <a:gd name="connsiteY24" fmla="*/ 2266496 h 4023865"/>
              <a:gd name="connsiteX25" fmla="*/ 3373317 w 3810000"/>
              <a:gd name="connsiteY25" fmla="*/ 2712264 h 4023865"/>
              <a:gd name="connsiteX26" fmla="*/ 3306183 w 3810000"/>
              <a:gd name="connsiteY26" fmla="*/ 2963257 h 4023865"/>
              <a:gd name="connsiteX27" fmla="*/ 3277496 w 3810000"/>
              <a:gd name="connsiteY27" fmla="*/ 3059296 h 4023865"/>
              <a:gd name="connsiteX28" fmla="*/ 3809999 w 3810000"/>
              <a:gd name="connsiteY28" fmla="*/ 3288377 h 4023865"/>
              <a:gd name="connsiteX0" fmla="*/ 3810000 w 3810000"/>
              <a:gd name="connsiteY0" fmla="*/ 3281919 h 4033759"/>
              <a:gd name="connsiteX1" fmla="*/ 3474720 w 3810000"/>
              <a:gd name="connsiteY1" fmla="*/ 3586719 h 4033759"/>
              <a:gd name="connsiteX2" fmla="*/ 3230880 w 3810000"/>
              <a:gd name="connsiteY2" fmla="*/ 3759439 h 4033759"/>
              <a:gd name="connsiteX3" fmla="*/ 2763520 w 3810000"/>
              <a:gd name="connsiteY3" fmla="*/ 3942319 h 4033759"/>
              <a:gd name="connsiteX4" fmla="*/ 2407920 w 3810000"/>
              <a:gd name="connsiteY4" fmla="*/ 4023599 h 4033759"/>
              <a:gd name="connsiteX5" fmla="*/ 2204720 w 3810000"/>
              <a:gd name="connsiteY5" fmla="*/ 4033759 h 4033759"/>
              <a:gd name="connsiteX6" fmla="*/ 1869440 w 3810000"/>
              <a:gd name="connsiteY6" fmla="*/ 4023599 h 4033759"/>
              <a:gd name="connsiteX7" fmla="*/ 1483360 w 3810000"/>
              <a:gd name="connsiteY7" fmla="*/ 3952479 h 4033759"/>
              <a:gd name="connsiteX8" fmla="*/ 1259840 w 3810000"/>
              <a:gd name="connsiteY8" fmla="*/ 3881359 h 4033759"/>
              <a:gd name="connsiteX9" fmla="*/ 1056640 w 3810000"/>
              <a:gd name="connsiteY9" fmla="*/ 3789919 h 4033759"/>
              <a:gd name="connsiteX10" fmla="*/ 792480 w 3810000"/>
              <a:gd name="connsiteY10" fmla="*/ 3627359 h 4033759"/>
              <a:gd name="connsiteX11" fmla="*/ 355600 w 3810000"/>
              <a:gd name="connsiteY11" fmla="*/ 3027919 h 4033759"/>
              <a:gd name="connsiteX12" fmla="*/ 152400 w 3810000"/>
              <a:gd name="connsiteY12" fmla="*/ 2621519 h 4033759"/>
              <a:gd name="connsiteX13" fmla="*/ 30480 w 3810000"/>
              <a:gd name="connsiteY13" fmla="*/ 2215119 h 4033759"/>
              <a:gd name="connsiteX14" fmla="*/ 0 w 3810000"/>
              <a:gd name="connsiteY14" fmla="*/ 1991599 h 4033759"/>
              <a:gd name="connsiteX15" fmla="*/ 71120 w 3810000"/>
              <a:gd name="connsiteY15" fmla="*/ 1168639 h 4033759"/>
              <a:gd name="connsiteX16" fmla="*/ 132080 w 3810000"/>
              <a:gd name="connsiteY16" fmla="*/ 985759 h 4033759"/>
              <a:gd name="connsiteX17" fmla="*/ 294640 w 3810000"/>
              <a:gd name="connsiteY17" fmla="*/ 701279 h 4033759"/>
              <a:gd name="connsiteX18" fmla="*/ 1127760 w 3810000"/>
              <a:gd name="connsiteY18" fmla="*/ 81519 h 4033759"/>
              <a:gd name="connsiteX19" fmla="*/ 1625600 w 3810000"/>
              <a:gd name="connsiteY19" fmla="*/ 10399 h 4033759"/>
              <a:gd name="connsiteX20" fmla="*/ 2407920 w 3810000"/>
              <a:gd name="connsiteY20" fmla="*/ 111999 h 4033759"/>
              <a:gd name="connsiteX21" fmla="*/ 3001978 w 3810000"/>
              <a:gd name="connsiteY21" fmla="*/ 432363 h 4033759"/>
              <a:gd name="connsiteX22" fmla="*/ 3359674 w 3810000"/>
              <a:gd name="connsiteY22" fmla="*/ 1233248 h 4033759"/>
              <a:gd name="connsiteX23" fmla="*/ 3436071 w 3810000"/>
              <a:gd name="connsiteY23" fmla="*/ 2276390 h 4033759"/>
              <a:gd name="connsiteX24" fmla="*/ 3373317 w 3810000"/>
              <a:gd name="connsiteY24" fmla="*/ 2722158 h 4033759"/>
              <a:gd name="connsiteX25" fmla="*/ 3306183 w 3810000"/>
              <a:gd name="connsiteY25" fmla="*/ 2973151 h 4033759"/>
              <a:gd name="connsiteX26" fmla="*/ 3277496 w 3810000"/>
              <a:gd name="connsiteY26" fmla="*/ 3069190 h 4033759"/>
              <a:gd name="connsiteX27" fmla="*/ 3809999 w 3810000"/>
              <a:gd name="connsiteY27" fmla="*/ 3298271 h 4033759"/>
              <a:gd name="connsiteX0" fmla="*/ 3810000 w 3810000"/>
              <a:gd name="connsiteY0" fmla="*/ 3271645 h 4023485"/>
              <a:gd name="connsiteX1" fmla="*/ 3474720 w 3810000"/>
              <a:gd name="connsiteY1" fmla="*/ 3576445 h 4023485"/>
              <a:gd name="connsiteX2" fmla="*/ 3230880 w 3810000"/>
              <a:gd name="connsiteY2" fmla="*/ 3749165 h 4023485"/>
              <a:gd name="connsiteX3" fmla="*/ 2763520 w 3810000"/>
              <a:gd name="connsiteY3" fmla="*/ 3932045 h 4023485"/>
              <a:gd name="connsiteX4" fmla="*/ 2407920 w 3810000"/>
              <a:gd name="connsiteY4" fmla="*/ 4013325 h 4023485"/>
              <a:gd name="connsiteX5" fmla="*/ 2204720 w 3810000"/>
              <a:gd name="connsiteY5" fmla="*/ 4023485 h 4023485"/>
              <a:gd name="connsiteX6" fmla="*/ 1869440 w 3810000"/>
              <a:gd name="connsiteY6" fmla="*/ 4013325 h 4023485"/>
              <a:gd name="connsiteX7" fmla="*/ 1483360 w 3810000"/>
              <a:gd name="connsiteY7" fmla="*/ 3942205 h 4023485"/>
              <a:gd name="connsiteX8" fmla="*/ 1259840 w 3810000"/>
              <a:gd name="connsiteY8" fmla="*/ 3871085 h 4023485"/>
              <a:gd name="connsiteX9" fmla="*/ 1056640 w 3810000"/>
              <a:gd name="connsiteY9" fmla="*/ 3779645 h 4023485"/>
              <a:gd name="connsiteX10" fmla="*/ 792480 w 3810000"/>
              <a:gd name="connsiteY10" fmla="*/ 3617085 h 4023485"/>
              <a:gd name="connsiteX11" fmla="*/ 355600 w 3810000"/>
              <a:gd name="connsiteY11" fmla="*/ 3017645 h 4023485"/>
              <a:gd name="connsiteX12" fmla="*/ 152400 w 3810000"/>
              <a:gd name="connsiteY12" fmla="*/ 2611245 h 4023485"/>
              <a:gd name="connsiteX13" fmla="*/ 30480 w 3810000"/>
              <a:gd name="connsiteY13" fmla="*/ 2204845 h 4023485"/>
              <a:gd name="connsiteX14" fmla="*/ 0 w 3810000"/>
              <a:gd name="connsiteY14" fmla="*/ 1981325 h 4023485"/>
              <a:gd name="connsiteX15" fmla="*/ 71120 w 3810000"/>
              <a:gd name="connsiteY15" fmla="*/ 1158365 h 4023485"/>
              <a:gd name="connsiteX16" fmla="*/ 132080 w 3810000"/>
              <a:gd name="connsiteY16" fmla="*/ 975485 h 4023485"/>
              <a:gd name="connsiteX17" fmla="*/ 294640 w 3810000"/>
              <a:gd name="connsiteY17" fmla="*/ 691005 h 4023485"/>
              <a:gd name="connsiteX18" fmla="*/ 893683 w 3810000"/>
              <a:gd name="connsiteY18" fmla="*/ 261752 h 4023485"/>
              <a:gd name="connsiteX19" fmla="*/ 1625600 w 3810000"/>
              <a:gd name="connsiteY19" fmla="*/ 125 h 4023485"/>
              <a:gd name="connsiteX20" fmla="*/ 2407920 w 3810000"/>
              <a:gd name="connsiteY20" fmla="*/ 101725 h 4023485"/>
              <a:gd name="connsiteX21" fmla="*/ 3001978 w 3810000"/>
              <a:gd name="connsiteY21" fmla="*/ 422089 h 4023485"/>
              <a:gd name="connsiteX22" fmla="*/ 3359674 w 3810000"/>
              <a:gd name="connsiteY22" fmla="*/ 1222974 h 4023485"/>
              <a:gd name="connsiteX23" fmla="*/ 3436071 w 3810000"/>
              <a:gd name="connsiteY23" fmla="*/ 2266116 h 4023485"/>
              <a:gd name="connsiteX24" fmla="*/ 3373317 w 3810000"/>
              <a:gd name="connsiteY24" fmla="*/ 2711884 h 4023485"/>
              <a:gd name="connsiteX25" fmla="*/ 3306183 w 3810000"/>
              <a:gd name="connsiteY25" fmla="*/ 2962877 h 4023485"/>
              <a:gd name="connsiteX26" fmla="*/ 3277496 w 3810000"/>
              <a:gd name="connsiteY26" fmla="*/ 3058916 h 4023485"/>
              <a:gd name="connsiteX27" fmla="*/ 3809999 w 3810000"/>
              <a:gd name="connsiteY27" fmla="*/ 3287997 h 4023485"/>
              <a:gd name="connsiteX0" fmla="*/ 3810000 w 3810000"/>
              <a:gd name="connsiteY0" fmla="*/ 3220097 h 3971937"/>
              <a:gd name="connsiteX1" fmla="*/ 3474720 w 3810000"/>
              <a:gd name="connsiteY1" fmla="*/ 3524897 h 3971937"/>
              <a:gd name="connsiteX2" fmla="*/ 3230880 w 3810000"/>
              <a:gd name="connsiteY2" fmla="*/ 3697617 h 3971937"/>
              <a:gd name="connsiteX3" fmla="*/ 2763520 w 3810000"/>
              <a:gd name="connsiteY3" fmla="*/ 3880497 h 3971937"/>
              <a:gd name="connsiteX4" fmla="*/ 2407920 w 3810000"/>
              <a:gd name="connsiteY4" fmla="*/ 3961777 h 3971937"/>
              <a:gd name="connsiteX5" fmla="*/ 2204720 w 3810000"/>
              <a:gd name="connsiteY5" fmla="*/ 3971937 h 3971937"/>
              <a:gd name="connsiteX6" fmla="*/ 1869440 w 3810000"/>
              <a:gd name="connsiteY6" fmla="*/ 3961777 h 3971937"/>
              <a:gd name="connsiteX7" fmla="*/ 1483360 w 3810000"/>
              <a:gd name="connsiteY7" fmla="*/ 3890657 h 3971937"/>
              <a:gd name="connsiteX8" fmla="*/ 1259840 w 3810000"/>
              <a:gd name="connsiteY8" fmla="*/ 3819537 h 3971937"/>
              <a:gd name="connsiteX9" fmla="*/ 1056640 w 3810000"/>
              <a:gd name="connsiteY9" fmla="*/ 3728097 h 3971937"/>
              <a:gd name="connsiteX10" fmla="*/ 792480 w 3810000"/>
              <a:gd name="connsiteY10" fmla="*/ 3565537 h 3971937"/>
              <a:gd name="connsiteX11" fmla="*/ 355600 w 3810000"/>
              <a:gd name="connsiteY11" fmla="*/ 2966097 h 3971937"/>
              <a:gd name="connsiteX12" fmla="*/ 152400 w 3810000"/>
              <a:gd name="connsiteY12" fmla="*/ 2559697 h 3971937"/>
              <a:gd name="connsiteX13" fmla="*/ 30480 w 3810000"/>
              <a:gd name="connsiteY13" fmla="*/ 2153297 h 3971937"/>
              <a:gd name="connsiteX14" fmla="*/ 0 w 3810000"/>
              <a:gd name="connsiteY14" fmla="*/ 1929777 h 3971937"/>
              <a:gd name="connsiteX15" fmla="*/ 71120 w 3810000"/>
              <a:gd name="connsiteY15" fmla="*/ 1106817 h 3971937"/>
              <a:gd name="connsiteX16" fmla="*/ 132080 w 3810000"/>
              <a:gd name="connsiteY16" fmla="*/ 923937 h 3971937"/>
              <a:gd name="connsiteX17" fmla="*/ 294640 w 3810000"/>
              <a:gd name="connsiteY17" fmla="*/ 639457 h 3971937"/>
              <a:gd name="connsiteX18" fmla="*/ 893683 w 3810000"/>
              <a:gd name="connsiteY18" fmla="*/ 210204 h 3971937"/>
              <a:gd name="connsiteX19" fmla="*/ 1625600 w 3810000"/>
              <a:gd name="connsiteY19" fmla="*/ 172 h 3971937"/>
              <a:gd name="connsiteX20" fmla="*/ 2407920 w 3810000"/>
              <a:gd name="connsiteY20" fmla="*/ 50177 h 3971937"/>
              <a:gd name="connsiteX21" fmla="*/ 3001978 w 3810000"/>
              <a:gd name="connsiteY21" fmla="*/ 370541 h 3971937"/>
              <a:gd name="connsiteX22" fmla="*/ 3359674 w 3810000"/>
              <a:gd name="connsiteY22" fmla="*/ 1171426 h 3971937"/>
              <a:gd name="connsiteX23" fmla="*/ 3436071 w 3810000"/>
              <a:gd name="connsiteY23" fmla="*/ 2214568 h 3971937"/>
              <a:gd name="connsiteX24" fmla="*/ 3373317 w 3810000"/>
              <a:gd name="connsiteY24" fmla="*/ 2660336 h 3971937"/>
              <a:gd name="connsiteX25" fmla="*/ 3306183 w 3810000"/>
              <a:gd name="connsiteY25" fmla="*/ 2911329 h 3971937"/>
              <a:gd name="connsiteX26" fmla="*/ 3277496 w 3810000"/>
              <a:gd name="connsiteY26" fmla="*/ 3007368 h 3971937"/>
              <a:gd name="connsiteX27" fmla="*/ 3809999 w 3810000"/>
              <a:gd name="connsiteY27" fmla="*/ 3236449 h 3971937"/>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71120 w 3810000"/>
              <a:gd name="connsiteY15" fmla="*/ 1106645 h 3971765"/>
              <a:gd name="connsiteX16" fmla="*/ 132080 w 3810000"/>
              <a:gd name="connsiteY16" fmla="*/ 923765 h 3971765"/>
              <a:gd name="connsiteX17" fmla="*/ 294640 w 3810000"/>
              <a:gd name="connsiteY17" fmla="*/ 639285 h 3971765"/>
              <a:gd name="connsiteX18" fmla="*/ 893683 w 3810000"/>
              <a:gd name="connsiteY18" fmla="*/ 210032 h 3971765"/>
              <a:gd name="connsiteX19" fmla="*/ 1625600 w 3810000"/>
              <a:gd name="connsiteY19" fmla="*/ 0 h 3971765"/>
              <a:gd name="connsiteX20" fmla="*/ 2407920 w 3810000"/>
              <a:gd name="connsiteY20" fmla="*/ 50005 h 3971765"/>
              <a:gd name="connsiteX21" fmla="*/ 3001978 w 3810000"/>
              <a:gd name="connsiteY21" fmla="*/ 370369 h 3971765"/>
              <a:gd name="connsiteX22" fmla="*/ 3359674 w 3810000"/>
              <a:gd name="connsiteY22" fmla="*/ 1171254 h 3971765"/>
              <a:gd name="connsiteX23" fmla="*/ 3436071 w 3810000"/>
              <a:gd name="connsiteY23" fmla="*/ 2214396 h 3971765"/>
              <a:gd name="connsiteX24" fmla="*/ 3373317 w 3810000"/>
              <a:gd name="connsiteY24" fmla="*/ 2660164 h 3971765"/>
              <a:gd name="connsiteX25" fmla="*/ 3306183 w 3810000"/>
              <a:gd name="connsiteY25" fmla="*/ 2911157 h 3971765"/>
              <a:gd name="connsiteX26" fmla="*/ 3277496 w 3810000"/>
              <a:gd name="connsiteY26" fmla="*/ 3007196 h 3971765"/>
              <a:gd name="connsiteX27" fmla="*/ 3809999 w 3810000"/>
              <a:gd name="connsiteY27"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71120 w 3810000"/>
              <a:gd name="connsiteY15" fmla="*/ 1106645 h 3971765"/>
              <a:gd name="connsiteX16" fmla="*/ 132080 w 3810000"/>
              <a:gd name="connsiteY16" fmla="*/ 923765 h 3971765"/>
              <a:gd name="connsiteX17" fmla="*/ 275913 w 3810000"/>
              <a:gd name="connsiteY17" fmla="*/ 940921 h 3971765"/>
              <a:gd name="connsiteX18" fmla="*/ 893683 w 3810000"/>
              <a:gd name="connsiteY18" fmla="*/ 210032 h 3971765"/>
              <a:gd name="connsiteX19" fmla="*/ 1625600 w 3810000"/>
              <a:gd name="connsiteY19" fmla="*/ 0 h 3971765"/>
              <a:gd name="connsiteX20" fmla="*/ 2407920 w 3810000"/>
              <a:gd name="connsiteY20" fmla="*/ 50005 h 3971765"/>
              <a:gd name="connsiteX21" fmla="*/ 3001978 w 3810000"/>
              <a:gd name="connsiteY21" fmla="*/ 370369 h 3971765"/>
              <a:gd name="connsiteX22" fmla="*/ 3359674 w 3810000"/>
              <a:gd name="connsiteY22" fmla="*/ 1171254 h 3971765"/>
              <a:gd name="connsiteX23" fmla="*/ 3436071 w 3810000"/>
              <a:gd name="connsiteY23" fmla="*/ 2214396 h 3971765"/>
              <a:gd name="connsiteX24" fmla="*/ 3373317 w 3810000"/>
              <a:gd name="connsiteY24" fmla="*/ 2660164 h 3971765"/>
              <a:gd name="connsiteX25" fmla="*/ 3306183 w 3810000"/>
              <a:gd name="connsiteY25" fmla="*/ 2911157 h 3971765"/>
              <a:gd name="connsiteX26" fmla="*/ 3277496 w 3810000"/>
              <a:gd name="connsiteY26" fmla="*/ 3007196 h 3971765"/>
              <a:gd name="connsiteX27" fmla="*/ 3809999 w 3810000"/>
              <a:gd name="connsiteY27"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71120 w 3810000"/>
              <a:gd name="connsiteY15" fmla="*/ 1106645 h 3971765"/>
              <a:gd name="connsiteX16" fmla="*/ 132080 w 3810000"/>
              <a:gd name="connsiteY16" fmla="*/ 923765 h 3971765"/>
              <a:gd name="connsiteX17" fmla="*/ 275913 w 3810000"/>
              <a:gd name="connsiteY17" fmla="*/ 940921 h 3971765"/>
              <a:gd name="connsiteX18" fmla="*/ 893683 w 3810000"/>
              <a:gd name="connsiteY18" fmla="*/ 210032 h 3971765"/>
              <a:gd name="connsiteX19" fmla="*/ 1625600 w 3810000"/>
              <a:gd name="connsiteY19" fmla="*/ 0 h 3971765"/>
              <a:gd name="connsiteX20" fmla="*/ 2407920 w 3810000"/>
              <a:gd name="connsiteY20" fmla="*/ 50005 h 3971765"/>
              <a:gd name="connsiteX21" fmla="*/ 3001978 w 3810000"/>
              <a:gd name="connsiteY21" fmla="*/ 370369 h 3971765"/>
              <a:gd name="connsiteX22" fmla="*/ 3359674 w 3810000"/>
              <a:gd name="connsiteY22" fmla="*/ 1171254 h 3971765"/>
              <a:gd name="connsiteX23" fmla="*/ 3436071 w 3810000"/>
              <a:gd name="connsiteY23" fmla="*/ 2214396 h 3971765"/>
              <a:gd name="connsiteX24" fmla="*/ 3373317 w 3810000"/>
              <a:gd name="connsiteY24" fmla="*/ 2660164 h 3971765"/>
              <a:gd name="connsiteX25" fmla="*/ 3306183 w 3810000"/>
              <a:gd name="connsiteY25" fmla="*/ 2911157 h 3971765"/>
              <a:gd name="connsiteX26" fmla="*/ 3277496 w 3810000"/>
              <a:gd name="connsiteY26" fmla="*/ 3007196 h 3971765"/>
              <a:gd name="connsiteX27" fmla="*/ 3809999 w 3810000"/>
              <a:gd name="connsiteY27"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71120 w 3810000"/>
              <a:gd name="connsiteY15" fmla="*/ 1106645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355600 w 3810000"/>
              <a:gd name="connsiteY11" fmla="*/ 2965925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792480 w 3810000"/>
              <a:gd name="connsiteY10" fmla="*/ 3565365 h 3971765"/>
              <a:gd name="connsiteX11" fmla="*/ 266650 w 3810000"/>
              <a:gd name="connsiteY11" fmla="*/ 3001646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937609 w 3810000"/>
              <a:gd name="connsiteY10" fmla="*/ 3434392 h 3971765"/>
              <a:gd name="connsiteX11" fmla="*/ 266650 w 3810000"/>
              <a:gd name="connsiteY11" fmla="*/ 3001646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1056640 w 3810000"/>
              <a:gd name="connsiteY9" fmla="*/ 3727925 h 3971765"/>
              <a:gd name="connsiteX10" fmla="*/ 937609 w 3810000"/>
              <a:gd name="connsiteY10" fmla="*/ 3434392 h 3971765"/>
              <a:gd name="connsiteX11" fmla="*/ 266650 w 3810000"/>
              <a:gd name="connsiteY11" fmla="*/ 3001646 h 3971765"/>
              <a:gd name="connsiteX12" fmla="*/ 152400 w 3810000"/>
              <a:gd name="connsiteY12" fmla="*/ 2559525 h 3971765"/>
              <a:gd name="connsiteX13" fmla="*/ 30480 w 3810000"/>
              <a:gd name="connsiteY13" fmla="*/ 2153125 h 3971765"/>
              <a:gd name="connsiteX14" fmla="*/ 0 w 3810000"/>
              <a:gd name="connsiteY14" fmla="*/ 1929605 h 3971765"/>
              <a:gd name="connsiteX15" fmla="*/ 61757 w 3810000"/>
              <a:gd name="connsiteY15" fmla="*/ 1344779 h 3971765"/>
              <a:gd name="connsiteX16" fmla="*/ 275913 w 3810000"/>
              <a:gd name="connsiteY16" fmla="*/ 940921 h 3971765"/>
              <a:gd name="connsiteX17" fmla="*/ 893683 w 3810000"/>
              <a:gd name="connsiteY17" fmla="*/ 210032 h 3971765"/>
              <a:gd name="connsiteX18" fmla="*/ 1625600 w 3810000"/>
              <a:gd name="connsiteY18" fmla="*/ 0 h 3971765"/>
              <a:gd name="connsiteX19" fmla="*/ 2407920 w 3810000"/>
              <a:gd name="connsiteY19" fmla="*/ 50005 h 3971765"/>
              <a:gd name="connsiteX20" fmla="*/ 3001978 w 3810000"/>
              <a:gd name="connsiteY20" fmla="*/ 370369 h 3971765"/>
              <a:gd name="connsiteX21" fmla="*/ 3359674 w 3810000"/>
              <a:gd name="connsiteY21" fmla="*/ 1171254 h 3971765"/>
              <a:gd name="connsiteX22" fmla="*/ 3436071 w 3810000"/>
              <a:gd name="connsiteY22" fmla="*/ 2214396 h 3971765"/>
              <a:gd name="connsiteX23" fmla="*/ 3373317 w 3810000"/>
              <a:gd name="connsiteY23" fmla="*/ 2660164 h 3971765"/>
              <a:gd name="connsiteX24" fmla="*/ 3306183 w 3810000"/>
              <a:gd name="connsiteY24" fmla="*/ 2911157 h 3971765"/>
              <a:gd name="connsiteX25" fmla="*/ 3277496 w 3810000"/>
              <a:gd name="connsiteY25" fmla="*/ 3007196 h 3971765"/>
              <a:gd name="connsiteX26" fmla="*/ 3809999 w 3810000"/>
              <a:gd name="connsiteY26"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869440 w 3810000"/>
              <a:gd name="connsiteY6" fmla="*/ 3961605 h 3971765"/>
              <a:gd name="connsiteX7" fmla="*/ 1483360 w 3810000"/>
              <a:gd name="connsiteY7" fmla="*/ 3890485 h 3971765"/>
              <a:gd name="connsiteX8" fmla="*/ 1259840 w 3810000"/>
              <a:gd name="connsiteY8" fmla="*/ 3819365 h 3971765"/>
              <a:gd name="connsiteX9" fmla="*/ 937609 w 3810000"/>
              <a:gd name="connsiteY9" fmla="*/ 3434392 h 3971765"/>
              <a:gd name="connsiteX10" fmla="*/ 266650 w 3810000"/>
              <a:gd name="connsiteY10" fmla="*/ 3001646 h 3971765"/>
              <a:gd name="connsiteX11" fmla="*/ 152400 w 3810000"/>
              <a:gd name="connsiteY11" fmla="*/ 2559525 h 3971765"/>
              <a:gd name="connsiteX12" fmla="*/ 30480 w 3810000"/>
              <a:gd name="connsiteY12" fmla="*/ 2153125 h 3971765"/>
              <a:gd name="connsiteX13" fmla="*/ 0 w 3810000"/>
              <a:gd name="connsiteY13" fmla="*/ 1929605 h 3971765"/>
              <a:gd name="connsiteX14" fmla="*/ 61757 w 3810000"/>
              <a:gd name="connsiteY14" fmla="*/ 1344779 h 3971765"/>
              <a:gd name="connsiteX15" fmla="*/ 275913 w 3810000"/>
              <a:gd name="connsiteY15" fmla="*/ 940921 h 3971765"/>
              <a:gd name="connsiteX16" fmla="*/ 893683 w 3810000"/>
              <a:gd name="connsiteY16" fmla="*/ 210032 h 3971765"/>
              <a:gd name="connsiteX17" fmla="*/ 1625600 w 3810000"/>
              <a:gd name="connsiteY17" fmla="*/ 0 h 3971765"/>
              <a:gd name="connsiteX18" fmla="*/ 2407920 w 3810000"/>
              <a:gd name="connsiteY18" fmla="*/ 50005 h 3971765"/>
              <a:gd name="connsiteX19" fmla="*/ 3001978 w 3810000"/>
              <a:gd name="connsiteY19" fmla="*/ 370369 h 3971765"/>
              <a:gd name="connsiteX20" fmla="*/ 3359674 w 3810000"/>
              <a:gd name="connsiteY20" fmla="*/ 1171254 h 3971765"/>
              <a:gd name="connsiteX21" fmla="*/ 3436071 w 3810000"/>
              <a:gd name="connsiteY21" fmla="*/ 2214396 h 3971765"/>
              <a:gd name="connsiteX22" fmla="*/ 3373317 w 3810000"/>
              <a:gd name="connsiteY22" fmla="*/ 2660164 h 3971765"/>
              <a:gd name="connsiteX23" fmla="*/ 3306183 w 3810000"/>
              <a:gd name="connsiteY23" fmla="*/ 2911157 h 3971765"/>
              <a:gd name="connsiteX24" fmla="*/ 3277496 w 3810000"/>
              <a:gd name="connsiteY24" fmla="*/ 3007196 h 3971765"/>
              <a:gd name="connsiteX25" fmla="*/ 3809999 w 3810000"/>
              <a:gd name="connsiteY25"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483360 w 3810000"/>
              <a:gd name="connsiteY6" fmla="*/ 3890485 h 3971765"/>
              <a:gd name="connsiteX7" fmla="*/ 1259840 w 3810000"/>
              <a:gd name="connsiteY7" fmla="*/ 3819365 h 3971765"/>
              <a:gd name="connsiteX8" fmla="*/ 937609 w 3810000"/>
              <a:gd name="connsiteY8" fmla="*/ 3434392 h 3971765"/>
              <a:gd name="connsiteX9" fmla="*/ 266650 w 3810000"/>
              <a:gd name="connsiteY9" fmla="*/ 3001646 h 3971765"/>
              <a:gd name="connsiteX10" fmla="*/ 152400 w 3810000"/>
              <a:gd name="connsiteY10" fmla="*/ 2559525 h 3971765"/>
              <a:gd name="connsiteX11" fmla="*/ 30480 w 3810000"/>
              <a:gd name="connsiteY11" fmla="*/ 2153125 h 3971765"/>
              <a:gd name="connsiteX12" fmla="*/ 0 w 3810000"/>
              <a:gd name="connsiteY12" fmla="*/ 1929605 h 3971765"/>
              <a:gd name="connsiteX13" fmla="*/ 61757 w 3810000"/>
              <a:gd name="connsiteY13" fmla="*/ 1344779 h 3971765"/>
              <a:gd name="connsiteX14" fmla="*/ 275913 w 3810000"/>
              <a:gd name="connsiteY14" fmla="*/ 940921 h 3971765"/>
              <a:gd name="connsiteX15" fmla="*/ 893683 w 3810000"/>
              <a:gd name="connsiteY15" fmla="*/ 210032 h 3971765"/>
              <a:gd name="connsiteX16" fmla="*/ 1625600 w 3810000"/>
              <a:gd name="connsiteY16" fmla="*/ 0 h 3971765"/>
              <a:gd name="connsiteX17" fmla="*/ 2407920 w 3810000"/>
              <a:gd name="connsiteY17" fmla="*/ 50005 h 3971765"/>
              <a:gd name="connsiteX18" fmla="*/ 3001978 w 3810000"/>
              <a:gd name="connsiteY18" fmla="*/ 370369 h 3971765"/>
              <a:gd name="connsiteX19" fmla="*/ 3359674 w 3810000"/>
              <a:gd name="connsiteY19" fmla="*/ 1171254 h 3971765"/>
              <a:gd name="connsiteX20" fmla="*/ 3436071 w 3810000"/>
              <a:gd name="connsiteY20" fmla="*/ 2214396 h 3971765"/>
              <a:gd name="connsiteX21" fmla="*/ 3373317 w 3810000"/>
              <a:gd name="connsiteY21" fmla="*/ 2660164 h 3971765"/>
              <a:gd name="connsiteX22" fmla="*/ 3306183 w 3810000"/>
              <a:gd name="connsiteY22" fmla="*/ 2911157 h 3971765"/>
              <a:gd name="connsiteX23" fmla="*/ 3277496 w 3810000"/>
              <a:gd name="connsiteY23" fmla="*/ 3007196 h 3971765"/>
              <a:gd name="connsiteX24" fmla="*/ 3809999 w 3810000"/>
              <a:gd name="connsiteY24"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665941 w 3810000"/>
              <a:gd name="connsiteY6" fmla="*/ 3644413 h 3971765"/>
              <a:gd name="connsiteX7" fmla="*/ 1259840 w 3810000"/>
              <a:gd name="connsiteY7" fmla="*/ 3819365 h 3971765"/>
              <a:gd name="connsiteX8" fmla="*/ 937609 w 3810000"/>
              <a:gd name="connsiteY8" fmla="*/ 3434392 h 3971765"/>
              <a:gd name="connsiteX9" fmla="*/ 266650 w 3810000"/>
              <a:gd name="connsiteY9" fmla="*/ 3001646 h 3971765"/>
              <a:gd name="connsiteX10" fmla="*/ 152400 w 3810000"/>
              <a:gd name="connsiteY10" fmla="*/ 2559525 h 3971765"/>
              <a:gd name="connsiteX11" fmla="*/ 30480 w 3810000"/>
              <a:gd name="connsiteY11" fmla="*/ 2153125 h 3971765"/>
              <a:gd name="connsiteX12" fmla="*/ 0 w 3810000"/>
              <a:gd name="connsiteY12" fmla="*/ 1929605 h 3971765"/>
              <a:gd name="connsiteX13" fmla="*/ 61757 w 3810000"/>
              <a:gd name="connsiteY13" fmla="*/ 1344779 h 3971765"/>
              <a:gd name="connsiteX14" fmla="*/ 275913 w 3810000"/>
              <a:gd name="connsiteY14" fmla="*/ 940921 h 3971765"/>
              <a:gd name="connsiteX15" fmla="*/ 893683 w 3810000"/>
              <a:gd name="connsiteY15" fmla="*/ 210032 h 3971765"/>
              <a:gd name="connsiteX16" fmla="*/ 1625600 w 3810000"/>
              <a:gd name="connsiteY16" fmla="*/ 0 h 3971765"/>
              <a:gd name="connsiteX17" fmla="*/ 2407920 w 3810000"/>
              <a:gd name="connsiteY17" fmla="*/ 50005 h 3971765"/>
              <a:gd name="connsiteX18" fmla="*/ 3001978 w 3810000"/>
              <a:gd name="connsiteY18" fmla="*/ 370369 h 3971765"/>
              <a:gd name="connsiteX19" fmla="*/ 3359674 w 3810000"/>
              <a:gd name="connsiteY19" fmla="*/ 1171254 h 3971765"/>
              <a:gd name="connsiteX20" fmla="*/ 3436071 w 3810000"/>
              <a:gd name="connsiteY20" fmla="*/ 2214396 h 3971765"/>
              <a:gd name="connsiteX21" fmla="*/ 3373317 w 3810000"/>
              <a:gd name="connsiteY21" fmla="*/ 2660164 h 3971765"/>
              <a:gd name="connsiteX22" fmla="*/ 3306183 w 3810000"/>
              <a:gd name="connsiteY22" fmla="*/ 2911157 h 3971765"/>
              <a:gd name="connsiteX23" fmla="*/ 3277496 w 3810000"/>
              <a:gd name="connsiteY23" fmla="*/ 3007196 h 3971765"/>
              <a:gd name="connsiteX24" fmla="*/ 3809999 w 3810000"/>
              <a:gd name="connsiteY24"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665941 w 3810000"/>
              <a:gd name="connsiteY6" fmla="*/ 3644413 h 3971765"/>
              <a:gd name="connsiteX7" fmla="*/ 1372197 w 3810000"/>
              <a:gd name="connsiteY7" fmla="*/ 3581231 h 3971765"/>
              <a:gd name="connsiteX8" fmla="*/ 937609 w 3810000"/>
              <a:gd name="connsiteY8" fmla="*/ 3434392 h 3971765"/>
              <a:gd name="connsiteX9" fmla="*/ 266650 w 3810000"/>
              <a:gd name="connsiteY9" fmla="*/ 3001646 h 3971765"/>
              <a:gd name="connsiteX10" fmla="*/ 152400 w 3810000"/>
              <a:gd name="connsiteY10" fmla="*/ 2559525 h 3971765"/>
              <a:gd name="connsiteX11" fmla="*/ 30480 w 3810000"/>
              <a:gd name="connsiteY11" fmla="*/ 2153125 h 3971765"/>
              <a:gd name="connsiteX12" fmla="*/ 0 w 3810000"/>
              <a:gd name="connsiteY12" fmla="*/ 1929605 h 3971765"/>
              <a:gd name="connsiteX13" fmla="*/ 61757 w 3810000"/>
              <a:gd name="connsiteY13" fmla="*/ 1344779 h 3971765"/>
              <a:gd name="connsiteX14" fmla="*/ 275913 w 3810000"/>
              <a:gd name="connsiteY14" fmla="*/ 940921 h 3971765"/>
              <a:gd name="connsiteX15" fmla="*/ 893683 w 3810000"/>
              <a:gd name="connsiteY15" fmla="*/ 210032 h 3971765"/>
              <a:gd name="connsiteX16" fmla="*/ 1625600 w 3810000"/>
              <a:gd name="connsiteY16" fmla="*/ 0 h 3971765"/>
              <a:gd name="connsiteX17" fmla="*/ 2407920 w 3810000"/>
              <a:gd name="connsiteY17" fmla="*/ 50005 h 3971765"/>
              <a:gd name="connsiteX18" fmla="*/ 3001978 w 3810000"/>
              <a:gd name="connsiteY18" fmla="*/ 370369 h 3971765"/>
              <a:gd name="connsiteX19" fmla="*/ 3359674 w 3810000"/>
              <a:gd name="connsiteY19" fmla="*/ 1171254 h 3971765"/>
              <a:gd name="connsiteX20" fmla="*/ 3436071 w 3810000"/>
              <a:gd name="connsiteY20" fmla="*/ 2214396 h 3971765"/>
              <a:gd name="connsiteX21" fmla="*/ 3373317 w 3810000"/>
              <a:gd name="connsiteY21" fmla="*/ 2660164 h 3971765"/>
              <a:gd name="connsiteX22" fmla="*/ 3306183 w 3810000"/>
              <a:gd name="connsiteY22" fmla="*/ 2911157 h 3971765"/>
              <a:gd name="connsiteX23" fmla="*/ 3277496 w 3810000"/>
              <a:gd name="connsiteY23" fmla="*/ 3007196 h 3971765"/>
              <a:gd name="connsiteX24" fmla="*/ 3809999 w 3810000"/>
              <a:gd name="connsiteY24" fmla="*/ 3236277 h 3971765"/>
              <a:gd name="connsiteX0" fmla="*/ 3810000 w 3810000"/>
              <a:gd name="connsiteY0" fmla="*/ 3219925 h 3971765"/>
              <a:gd name="connsiteX1" fmla="*/ 3474720 w 3810000"/>
              <a:gd name="connsiteY1" fmla="*/ 3524725 h 3971765"/>
              <a:gd name="connsiteX2" fmla="*/ 3230880 w 3810000"/>
              <a:gd name="connsiteY2" fmla="*/ 3697445 h 3971765"/>
              <a:gd name="connsiteX3" fmla="*/ 2763520 w 3810000"/>
              <a:gd name="connsiteY3" fmla="*/ 3880325 h 3971765"/>
              <a:gd name="connsiteX4" fmla="*/ 2407920 w 3810000"/>
              <a:gd name="connsiteY4" fmla="*/ 3961605 h 3971765"/>
              <a:gd name="connsiteX5" fmla="*/ 2204720 w 3810000"/>
              <a:gd name="connsiteY5" fmla="*/ 3971765 h 3971765"/>
              <a:gd name="connsiteX6" fmla="*/ 1665941 w 3810000"/>
              <a:gd name="connsiteY6" fmla="*/ 3644413 h 3971765"/>
              <a:gd name="connsiteX7" fmla="*/ 1372197 w 3810000"/>
              <a:gd name="connsiteY7" fmla="*/ 3581231 h 3971765"/>
              <a:gd name="connsiteX8" fmla="*/ 937609 w 3810000"/>
              <a:gd name="connsiteY8" fmla="*/ 3434392 h 3971765"/>
              <a:gd name="connsiteX9" fmla="*/ 266650 w 3810000"/>
              <a:gd name="connsiteY9" fmla="*/ 3001646 h 3971765"/>
              <a:gd name="connsiteX10" fmla="*/ 152400 w 3810000"/>
              <a:gd name="connsiteY10" fmla="*/ 2559525 h 3971765"/>
              <a:gd name="connsiteX11" fmla="*/ 30480 w 3810000"/>
              <a:gd name="connsiteY11" fmla="*/ 2153125 h 3971765"/>
              <a:gd name="connsiteX12" fmla="*/ 0 w 3810000"/>
              <a:gd name="connsiteY12" fmla="*/ 1929605 h 3971765"/>
              <a:gd name="connsiteX13" fmla="*/ 61757 w 3810000"/>
              <a:gd name="connsiteY13" fmla="*/ 1344779 h 3971765"/>
              <a:gd name="connsiteX14" fmla="*/ 275913 w 3810000"/>
              <a:gd name="connsiteY14" fmla="*/ 940921 h 3971765"/>
              <a:gd name="connsiteX15" fmla="*/ 893683 w 3810000"/>
              <a:gd name="connsiteY15" fmla="*/ 210032 h 3971765"/>
              <a:gd name="connsiteX16" fmla="*/ 1625600 w 3810000"/>
              <a:gd name="connsiteY16" fmla="*/ 0 h 3971765"/>
              <a:gd name="connsiteX17" fmla="*/ 2407920 w 3810000"/>
              <a:gd name="connsiteY17" fmla="*/ 50005 h 3971765"/>
              <a:gd name="connsiteX18" fmla="*/ 3001978 w 3810000"/>
              <a:gd name="connsiteY18" fmla="*/ 370369 h 3971765"/>
              <a:gd name="connsiteX19" fmla="*/ 3359674 w 3810000"/>
              <a:gd name="connsiteY19" fmla="*/ 1171254 h 3971765"/>
              <a:gd name="connsiteX20" fmla="*/ 3436071 w 3810000"/>
              <a:gd name="connsiteY20" fmla="*/ 2214396 h 3971765"/>
              <a:gd name="connsiteX21" fmla="*/ 3373317 w 3810000"/>
              <a:gd name="connsiteY21" fmla="*/ 2660164 h 3971765"/>
              <a:gd name="connsiteX22" fmla="*/ 3306183 w 3810000"/>
              <a:gd name="connsiteY22" fmla="*/ 2911157 h 3971765"/>
              <a:gd name="connsiteX23" fmla="*/ 3277496 w 3810000"/>
              <a:gd name="connsiteY23" fmla="*/ 3007196 h 3971765"/>
              <a:gd name="connsiteX24" fmla="*/ 3809999 w 3810000"/>
              <a:gd name="connsiteY24" fmla="*/ 3236277 h 3971765"/>
              <a:gd name="connsiteX0" fmla="*/ 3810000 w 3810000"/>
              <a:gd name="connsiteY0" fmla="*/ 3219925 h 3970326"/>
              <a:gd name="connsiteX1" fmla="*/ 3474720 w 3810000"/>
              <a:gd name="connsiteY1" fmla="*/ 3524725 h 3970326"/>
              <a:gd name="connsiteX2" fmla="*/ 3230880 w 3810000"/>
              <a:gd name="connsiteY2" fmla="*/ 3697445 h 3970326"/>
              <a:gd name="connsiteX3" fmla="*/ 2763520 w 3810000"/>
              <a:gd name="connsiteY3" fmla="*/ 3880325 h 3970326"/>
              <a:gd name="connsiteX4" fmla="*/ 2407920 w 3810000"/>
              <a:gd name="connsiteY4" fmla="*/ 3961605 h 3970326"/>
              <a:gd name="connsiteX5" fmla="*/ 1665941 w 3810000"/>
              <a:gd name="connsiteY5" fmla="*/ 3644413 h 3970326"/>
              <a:gd name="connsiteX6" fmla="*/ 1372197 w 3810000"/>
              <a:gd name="connsiteY6" fmla="*/ 3581231 h 3970326"/>
              <a:gd name="connsiteX7" fmla="*/ 937609 w 3810000"/>
              <a:gd name="connsiteY7" fmla="*/ 3434392 h 3970326"/>
              <a:gd name="connsiteX8" fmla="*/ 266650 w 3810000"/>
              <a:gd name="connsiteY8" fmla="*/ 3001646 h 3970326"/>
              <a:gd name="connsiteX9" fmla="*/ 152400 w 3810000"/>
              <a:gd name="connsiteY9" fmla="*/ 2559525 h 3970326"/>
              <a:gd name="connsiteX10" fmla="*/ 30480 w 3810000"/>
              <a:gd name="connsiteY10" fmla="*/ 2153125 h 3970326"/>
              <a:gd name="connsiteX11" fmla="*/ 0 w 3810000"/>
              <a:gd name="connsiteY11" fmla="*/ 1929605 h 3970326"/>
              <a:gd name="connsiteX12" fmla="*/ 61757 w 3810000"/>
              <a:gd name="connsiteY12" fmla="*/ 1344779 h 3970326"/>
              <a:gd name="connsiteX13" fmla="*/ 275913 w 3810000"/>
              <a:gd name="connsiteY13" fmla="*/ 940921 h 3970326"/>
              <a:gd name="connsiteX14" fmla="*/ 893683 w 3810000"/>
              <a:gd name="connsiteY14" fmla="*/ 210032 h 3970326"/>
              <a:gd name="connsiteX15" fmla="*/ 1625600 w 3810000"/>
              <a:gd name="connsiteY15" fmla="*/ 0 h 3970326"/>
              <a:gd name="connsiteX16" fmla="*/ 2407920 w 3810000"/>
              <a:gd name="connsiteY16" fmla="*/ 50005 h 3970326"/>
              <a:gd name="connsiteX17" fmla="*/ 3001978 w 3810000"/>
              <a:gd name="connsiteY17" fmla="*/ 370369 h 3970326"/>
              <a:gd name="connsiteX18" fmla="*/ 3359674 w 3810000"/>
              <a:gd name="connsiteY18" fmla="*/ 1171254 h 3970326"/>
              <a:gd name="connsiteX19" fmla="*/ 3436071 w 3810000"/>
              <a:gd name="connsiteY19" fmla="*/ 2214396 h 3970326"/>
              <a:gd name="connsiteX20" fmla="*/ 3373317 w 3810000"/>
              <a:gd name="connsiteY20" fmla="*/ 2660164 h 3970326"/>
              <a:gd name="connsiteX21" fmla="*/ 3306183 w 3810000"/>
              <a:gd name="connsiteY21" fmla="*/ 2911157 h 3970326"/>
              <a:gd name="connsiteX22" fmla="*/ 3277496 w 3810000"/>
              <a:gd name="connsiteY22" fmla="*/ 3007196 h 3970326"/>
              <a:gd name="connsiteX23" fmla="*/ 3809999 w 3810000"/>
              <a:gd name="connsiteY23" fmla="*/ 3236277 h 3970326"/>
              <a:gd name="connsiteX0" fmla="*/ 3810000 w 3810000"/>
              <a:gd name="connsiteY0" fmla="*/ 3219925 h 3880478"/>
              <a:gd name="connsiteX1" fmla="*/ 3474720 w 3810000"/>
              <a:gd name="connsiteY1" fmla="*/ 3524725 h 3880478"/>
              <a:gd name="connsiteX2" fmla="*/ 3230880 w 3810000"/>
              <a:gd name="connsiteY2" fmla="*/ 3697445 h 3880478"/>
              <a:gd name="connsiteX3" fmla="*/ 2763520 w 3810000"/>
              <a:gd name="connsiteY3" fmla="*/ 3880325 h 3880478"/>
              <a:gd name="connsiteX4" fmla="*/ 2384513 w 3810000"/>
              <a:gd name="connsiteY4" fmla="*/ 3727441 h 3880478"/>
              <a:gd name="connsiteX5" fmla="*/ 1665941 w 3810000"/>
              <a:gd name="connsiteY5" fmla="*/ 3644413 h 3880478"/>
              <a:gd name="connsiteX6" fmla="*/ 1372197 w 3810000"/>
              <a:gd name="connsiteY6" fmla="*/ 3581231 h 3880478"/>
              <a:gd name="connsiteX7" fmla="*/ 937609 w 3810000"/>
              <a:gd name="connsiteY7" fmla="*/ 3434392 h 3880478"/>
              <a:gd name="connsiteX8" fmla="*/ 266650 w 3810000"/>
              <a:gd name="connsiteY8" fmla="*/ 3001646 h 3880478"/>
              <a:gd name="connsiteX9" fmla="*/ 152400 w 3810000"/>
              <a:gd name="connsiteY9" fmla="*/ 2559525 h 3880478"/>
              <a:gd name="connsiteX10" fmla="*/ 30480 w 3810000"/>
              <a:gd name="connsiteY10" fmla="*/ 2153125 h 3880478"/>
              <a:gd name="connsiteX11" fmla="*/ 0 w 3810000"/>
              <a:gd name="connsiteY11" fmla="*/ 1929605 h 3880478"/>
              <a:gd name="connsiteX12" fmla="*/ 61757 w 3810000"/>
              <a:gd name="connsiteY12" fmla="*/ 1344779 h 3880478"/>
              <a:gd name="connsiteX13" fmla="*/ 275913 w 3810000"/>
              <a:gd name="connsiteY13" fmla="*/ 940921 h 3880478"/>
              <a:gd name="connsiteX14" fmla="*/ 893683 w 3810000"/>
              <a:gd name="connsiteY14" fmla="*/ 210032 h 3880478"/>
              <a:gd name="connsiteX15" fmla="*/ 1625600 w 3810000"/>
              <a:gd name="connsiteY15" fmla="*/ 0 h 3880478"/>
              <a:gd name="connsiteX16" fmla="*/ 2407920 w 3810000"/>
              <a:gd name="connsiteY16" fmla="*/ 50005 h 3880478"/>
              <a:gd name="connsiteX17" fmla="*/ 3001978 w 3810000"/>
              <a:gd name="connsiteY17" fmla="*/ 370369 h 3880478"/>
              <a:gd name="connsiteX18" fmla="*/ 3359674 w 3810000"/>
              <a:gd name="connsiteY18" fmla="*/ 1171254 h 3880478"/>
              <a:gd name="connsiteX19" fmla="*/ 3436071 w 3810000"/>
              <a:gd name="connsiteY19" fmla="*/ 2214396 h 3880478"/>
              <a:gd name="connsiteX20" fmla="*/ 3373317 w 3810000"/>
              <a:gd name="connsiteY20" fmla="*/ 2660164 h 3880478"/>
              <a:gd name="connsiteX21" fmla="*/ 3306183 w 3810000"/>
              <a:gd name="connsiteY21" fmla="*/ 2911157 h 3880478"/>
              <a:gd name="connsiteX22" fmla="*/ 3277496 w 3810000"/>
              <a:gd name="connsiteY22" fmla="*/ 3007196 h 3880478"/>
              <a:gd name="connsiteX23" fmla="*/ 3809999 w 3810000"/>
              <a:gd name="connsiteY23" fmla="*/ 3236277 h 3880478"/>
              <a:gd name="connsiteX0" fmla="*/ 3810000 w 3810000"/>
              <a:gd name="connsiteY0" fmla="*/ 3219925 h 3735785"/>
              <a:gd name="connsiteX1" fmla="*/ 3474720 w 3810000"/>
              <a:gd name="connsiteY1" fmla="*/ 3524725 h 3735785"/>
              <a:gd name="connsiteX2" fmla="*/ 3230880 w 3810000"/>
              <a:gd name="connsiteY2" fmla="*/ 3697445 h 3735785"/>
              <a:gd name="connsiteX3" fmla="*/ 2688614 w 3810000"/>
              <a:gd name="connsiteY3" fmla="*/ 3729507 h 3735785"/>
              <a:gd name="connsiteX4" fmla="*/ 2384513 w 3810000"/>
              <a:gd name="connsiteY4" fmla="*/ 3727441 h 3735785"/>
              <a:gd name="connsiteX5" fmla="*/ 1665941 w 3810000"/>
              <a:gd name="connsiteY5" fmla="*/ 3644413 h 3735785"/>
              <a:gd name="connsiteX6" fmla="*/ 1372197 w 3810000"/>
              <a:gd name="connsiteY6" fmla="*/ 3581231 h 3735785"/>
              <a:gd name="connsiteX7" fmla="*/ 937609 w 3810000"/>
              <a:gd name="connsiteY7" fmla="*/ 3434392 h 3735785"/>
              <a:gd name="connsiteX8" fmla="*/ 266650 w 3810000"/>
              <a:gd name="connsiteY8" fmla="*/ 3001646 h 3735785"/>
              <a:gd name="connsiteX9" fmla="*/ 152400 w 3810000"/>
              <a:gd name="connsiteY9" fmla="*/ 2559525 h 3735785"/>
              <a:gd name="connsiteX10" fmla="*/ 30480 w 3810000"/>
              <a:gd name="connsiteY10" fmla="*/ 2153125 h 3735785"/>
              <a:gd name="connsiteX11" fmla="*/ 0 w 3810000"/>
              <a:gd name="connsiteY11" fmla="*/ 1929605 h 3735785"/>
              <a:gd name="connsiteX12" fmla="*/ 61757 w 3810000"/>
              <a:gd name="connsiteY12" fmla="*/ 1344779 h 3735785"/>
              <a:gd name="connsiteX13" fmla="*/ 275913 w 3810000"/>
              <a:gd name="connsiteY13" fmla="*/ 940921 h 3735785"/>
              <a:gd name="connsiteX14" fmla="*/ 893683 w 3810000"/>
              <a:gd name="connsiteY14" fmla="*/ 210032 h 3735785"/>
              <a:gd name="connsiteX15" fmla="*/ 1625600 w 3810000"/>
              <a:gd name="connsiteY15" fmla="*/ 0 h 3735785"/>
              <a:gd name="connsiteX16" fmla="*/ 2407920 w 3810000"/>
              <a:gd name="connsiteY16" fmla="*/ 50005 h 3735785"/>
              <a:gd name="connsiteX17" fmla="*/ 3001978 w 3810000"/>
              <a:gd name="connsiteY17" fmla="*/ 370369 h 3735785"/>
              <a:gd name="connsiteX18" fmla="*/ 3359674 w 3810000"/>
              <a:gd name="connsiteY18" fmla="*/ 1171254 h 3735785"/>
              <a:gd name="connsiteX19" fmla="*/ 3436071 w 3810000"/>
              <a:gd name="connsiteY19" fmla="*/ 2214396 h 3735785"/>
              <a:gd name="connsiteX20" fmla="*/ 3373317 w 3810000"/>
              <a:gd name="connsiteY20" fmla="*/ 2660164 h 3735785"/>
              <a:gd name="connsiteX21" fmla="*/ 3306183 w 3810000"/>
              <a:gd name="connsiteY21" fmla="*/ 2911157 h 3735785"/>
              <a:gd name="connsiteX22" fmla="*/ 3277496 w 3810000"/>
              <a:gd name="connsiteY22" fmla="*/ 3007196 h 3735785"/>
              <a:gd name="connsiteX23" fmla="*/ 3809999 w 3810000"/>
              <a:gd name="connsiteY23" fmla="*/ 3236277 h 3735785"/>
              <a:gd name="connsiteX0" fmla="*/ 3810000 w 3810000"/>
              <a:gd name="connsiteY0" fmla="*/ 3219925 h 3736003"/>
              <a:gd name="connsiteX1" fmla="*/ 3474720 w 3810000"/>
              <a:gd name="connsiteY1" fmla="*/ 3524725 h 3736003"/>
              <a:gd name="connsiteX2" fmla="*/ 3062345 w 3810000"/>
              <a:gd name="connsiteY2" fmla="*/ 3693477 h 3736003"/>
              <a:gd name="connsiteX3" fmla="*/ 2688614 w 3810000"/>
              <a:gd name="connsiteY3" fmla="*/ 3729507 h 3736003"/>
              <a:gd name="connsiteX4" fmla="*/ 2384513 w 3810000"/>
              <a:gd name="connsiteY4" fmla="*/ 3727441 h 3736003"/>
              <a:gd name="connsiteX5" fmla="*/ 1665941 w 3810000"/>
              <a:gd name="connsiteY5" fmla="*/ 3644413 h 3736003"/>
              <a:gd name="connsiteX6" fmla="*/ 1372197 w 3810000"/>
              <a:gd name="connsiteY6" fmla="*/ 3581231 h 3736003"/>
              <a:gd name="connsiteX7" fmla="*/ 937609 w 3810000"/>
              <a:gd name="connsiteY7" fmla="*/ 3434392 h 3736003"/>
              <a:gd name="connsiteX8" fmla="*/ 266650 w 3810000"/>
              <a:gd name="connsiteY8" fmla="*/ 3001646 h 3736003"/>
              <a:gd name="connsiteX9" fmla="*/ 152400 w 3810000"/>
              <a:gd name="connsiteY9" fmla="*/ 2559525 h 3736003"/>
              <a:gd name="connsiteX10" fmla="*/ 30480 w 3810000"/>
              <a:gd name="connsiteY10" fmla="*/ 2153125 h 3736003"/>
              <a:gd name="connsiteX11" fmla="*/ 0 w 3810000"/>
              <a:gd name="connsiteY11" fmla="*/ 1929605 h 3736003"/>
              <a:gd name="connsiteX12" fmla="*/ 61757 w 3810000"/>
              <a:gd name="connsiteY12" fmla="*/ 1344779 h 3736003"/>
              <a:gd name="connsiteX13" fmla="*/ 275913 w 3810000"/>
              <a:gd name="connsiteY13" fmla="*/ 940921 h 3736003"/>
              <a:gd name="connsiteX14" fmla="*/ 893683 w 3810000"/>
              <a:gd name="connsiteY14" fmla="*/ 210032 h 3736003"/>
              <a:gd name="connsiteX15" fmla="*/ 1625600 w 3810000"/>
              <a:gd name="connsiteY15" fmla="*/ 0 h 3736003"/>
              <a:gd name="connsiteX16" fmla="*/ 2407920 w 3810000"/>
              <a:gd name="connsiteY16" fmla="*/ 50005 h 3736003"/>
              <a:gd name="connsiteX17" fmla="*/ 3001978 w 3810000"/>
              <a:gd name="connsiteY17" fmla="*/ 370369 h 3736003"/>
              <a:gd name="connsiteX18" fmla="*/ 3359674 w 3810000"/>
              <a:gd name="connsiteY18" fmla="*/ 1171254 h 3736003"/>
              <a:gd name="connsiteX19" fmla="*/ 3436071 w 3810000"/>
              <a:gd name="connsiteY19" fmla="*/ 2214396 h 3736003"/>
              <a:gd name="connsiteX20" fmla="*/ 3373317 w 3810000"/>
              <a:gd name="connsiteY20" fmla="*/ 2660164 h 3736003"/>
              <a:gd name="connsiteX21" fmla="*/ 3306183 w 3810000"/>
              <a:gd name="connsiteY21" fmla="*/ 2911157 h 3736003"/>
              <a:gd name="connsiteX22" fmla="*/ 3277496 w 3810000"/>
              <a:gd name="connsiteY22" fmla="*/ 3007196 h 3736003"/>
              <a:gd name="connsiteX23" fmla="*/ 3809999 w 3810000"/>
              <a:gd name="connsiteY23" fmla="*/ 3236277 h 3736003"/>
              <a:gd name="connsiteX0" fmla="*/ 3810000 w 3810000"/>
              <a:gd name="connsiteY0" fmla="*/ 3219925 h 3730351"/>
              <a:gd name="connsiteX1" fmla="*/ 3474720 w 3810000"/>
              <a:gd name="connsiteY1" fmla="*/ 3524725 h 3730351"/>
              <a:gd name="connsiteX2" fmla="*/ 3062345 w 3810000"/>
              <a:gd name="connsiteY2" fmla="*/ 3693477 h 3730351"/>
              <a:gd name="connsiteX3" fmla="*/ 2384513 w 3810000"/>
              <a:gd name="connsiteY3" fmla="*/ 3727441 h 3730351"/>
              <a:gd name="connsiteX4" fmla="*/ 1665941 w 3810000"/>
              <a:gd name="connsiteY4" fmla="*/ 3644413 h 3730351"/>
              <a:gd name="connsiteX5" fmla="*/ 1372197 w 3810000"/>
              <a:gd name="connsiteY5" fmla="*/ 3581231 h 3730351"/>
              <a:gd name="connsiteX6" fmla="*/ 937609 w 3810000"/>
              <a:gd name="connsiteY6" fmla="*/ 3434392 h 3730351"/>
              <a:gd name="connsiteX7" fmla="*/ 266650 w 3810000"/>
              <a:gd name="connsiteY7" fmla="*/ 3001646 h 3730351"/>
              <a:gd name="connsiteX8" fmla="*/ 152400 w 3810000"/>
              <a:gd name="connsiteY8" fmla="*/ 2559525 h 3730351"/>
              <a:gd name="connsiteX9" fmla="*/ 30480 w 3810000"/>
              <a:gd name="connsiteY9" fmla="*/ 2153125 h 3730351"/>
              <a:gd name="connsiteX10" fmla="*/ 0 w 3810000"/>
              <a:gd name="connsiteY10" fmla="*/ 1929605 h 3730351"/>
              <a:gd name="connsiteX11" fmla="*/ 61757 w 3810000"/>
              <a:gd name="connsiteY11" fmla="*/ 1344779 h 3730351"/>
              <a:gd name="connsiteX12" fmla="*/ 275913 w 3810000"/>
              <a:gd name="connsiteY12" fmla="*/ 940921 h 3730351"/>
              <a:gd name="connsiteX13" fmla="*/ 893683 w 3810000"/>
              <a:gd name="connsiteY13" fmla="*/ 210032 h 3730351"/>
              <a:gd name="connsiteX14" fmla="*/ 1625600 w 3810000"/>
              <a:gd name="connsiteY14" fmla="*/ 0 h 3730351"/>
              <a:gd name="connsiteX15" fmla="*/ 2407920 w 3810000"/>
              <a:gd name="connsiteY15" fmla="*/ 50005 h 3730351"/>
              <a:gd name="connsiteX16" fmla="*/ 3001978 w 3810000"/>
              <a:gd name="connsiteY16" fmla="*/ 370369 h 3730351"/>
              <a:gd name="connsiteX17" fmla="*/ 3359674 w 3810000"/>
              <a:gd name="connsiteY17" fmla="*/ 1171254 h 3730351"/>
              <a:gd name="connsiteX18" fmla="*/ 3436071 w 3810000"/>
              <a:gd name="connsiteY18" fmla="*/ 2214396 h 3730351"/>
              <a:gd name="connsiteX19" fmla="*/ 3373317 w 3810000"/>
              <a:gd name="connsiteY19" fmla="*/ 2660164 h 3730351"/>
              <a:gd name="connsiteX20" fmla="*/ 3306183 w 3810000"/>
              <a:gd name="connsiteY20" fmla="*/ 2911157 h 3730351"/>
              <a:gd name="connsiteX21" fmla="*/ 3277496 w 3810000"/>
              <a:gd name="connsiteY21" fmla="*/ 3007196 h 3730351"/>
              <a:gd name="connsiteX22" fmla="*/ 3809999 w 3810000"/>
              <a:gd name="connsiteY22" fmla="*/ 3236277 h 3730351"/>
              <a:gd name="connsiteX0" fmla="*/ 3810000 w 3810000"/>
              <a:gd name="connsiteY0" fmla="*/ 3219925 h 3729628"/>
              <a:gd name="connsiteX1" fmla="*/ 3474720 w 3810000"/>
              <a:gd name="connsiteY1" fmla="*/ 3524725 h 3729628"/>
              <a:gd name="connsiteX2" fmla="*/ 3020211 w 3810000"/>
              <a:gd name="connsiteY2" fmla="*/ 3689508 h 3729628"/>
              <a:gd name="connsiteX3" fmla="*/ 2384513 w 3810000"/>
              <a:gd name="connsiteY3" fmla="*/ 3727441 h 3729628"/>
              <a:gd name="connsiteX4" fmla="*/ 1665941 w 3810000"/>
              <a:gd name="connsiteY4" fmla="*/ 3644413 h 3729628"/>
              <a:gd name="connsiteX5" fmla="*/ 1372197 w 3810000"/>
              <a:gd name="connsiteY5" fmla="*/ 3581231 h 3729628"/>
              <a:gd name="connsiteX6" fmla="*/ 937609 w 3810000"/>
              <a:gd name="connsiteY6" fmla="*/ 3434392 h 3729628"/>
              <a:gd name="connsiteX7" fmla="*/ 266650 w 3810000"/>
              <a:gd name="connsiteY7" fmla="*/ 3001646 h 3729628"/>
              <a:gd name="connsiteX8" fmla="*/ 152400 w 3810000"/>
              <a:gd name="connsiteY8" fmla="*/ 2559525 h 3729628"/>
              <a:gd name="connsiteX9" fmla="*/ 30480 w 3810000"/>
              <a:gd name="connsiteY9" fmla="*/ 2153125 h 3729628"/>
              <a:gd name="connsiteX10" fmla="*/ 0 w 3810000"/>
              <a:gd name="connsiteY10" fmla="*/ 1929605 h 3729628"/>
              <a:gd name="connsiteX11" fmla="*/ 61757 w 3810000"/>
              <a:gd name="connsiteY11" fmla="*/ 1344779 h 3729628"/>
              <a:gd name="connsiteX12" fmla="*/ 275913 w 3810000"/>
              <a:gd name="connsiteY12" fmla="*/ 940921 h 3729628"/>
              <a:gd name="connsiteX13" fmla="*/ 893683 w 3810000"/>
              <a:gd name="connsiteY13" fmla="*/ 210032 h 3729628"/>
              <a:gd name="connsiteX14" fmla="*/ 1625600 w 3810000"/>
              <a:gd name="connsiteY14" fmla="*/ 0 h 3729628"/>
              <a:gd name="connsiteX15" fmla="*/ 2407920 w 3810000"/>
              <a:gd name="connsiteY15" fmla="*/ 50005 h 3729628"/>
              <a:gd name="connsiteX16" fmla="*/ 3001978 w 3810000"/>
              <a:gd name="connsiteY16" fmla="*/ 370369 h 3729628"/>
              <a:gd name="connsiteX17" fmla="*/ 3359674 w 3810000"/>
              <a:gd name="connsiteY17" fmla="*/ 1171254 h 3729628"/>
              <a:gd name="connsiteX18" fmla="*/ 3436071 w 3810000"/>
              <a:gd name="connsiteY18" fmla="*/ 2214396 h 3729628"/>
              <a:gd name="connsiteX19" fmla="*/ 3373317 w 3810000"/>
              <a:gd name="connsiteY19" fmla="*/ 2660164 h 3729628"/>
              <a:gd name="connsiteX20" fmla="*/ 3306183 w 3810000"/>
              <a:gd name="connsiteY20" fmla="*/ 2911157 h 3729628"/>
              <a:gd name="connsiteX21" fmla="*/ 3277496 w 3810000"/>
              <a:gd name="connsiteY21" fmla="*/ 3007196 h 3729628"/>
              <a:gd name="connsiteX22" fmla="*/ 3809999 w 3810000"/>
              <a:gd name="connsiteY22" fmla="*/ 3236277 h 3729628"/>
              <a:gd name="connsiteX0" fmla="*/ 3810000 w 3810000"/>
              <a:gd name="connsiteY0" fmla="*/ 3219925 h 3729629"/>
              <a:gd name="connsiteX1" fmla="*/ 3474720 w 3810000"/>
              <a:gd name="connsiteY1" fmla="*/ 3524725 h 3729629"/>
              <a:gd name="connsiteX2" fmla="*/ 3020211 w 3810000"/>
              <a:gd name="connsiteY2" fmla="*/ 3689508 h 3729629"/>
              <a:gd name="connsiteX3" fmla="*/ 2309608 w 3810000"/>
              <a:gd name="connsiteY3" fmla="*/ 3727442 h 3729629"/>
              <a:gd name="connsiteX4" fmla="*/ 1665941 w 3810000"/>
              <a:gd name="connsiteY4" fmla="*/ 3644413 h 3729629"/>
              <a:gd name="connsiteX5" fmla="*/ 1372197 w 3810000"/>
              <a:gd name="connsiteY5" fmla="*/ 3581231 h 3729629"/>
              <a:gd name="connsiteX6" fmla="*/ 937609 w 3810000"/>
              <a:gd name="connsiteY6" fmla="*/ 3434392 h 3729629"/>
              <a:gd name="connsiteX7" fmla="*/ 266650 w 3810000"/>
              <a:gd name="connsiteY7" fmla="*/ 3001646 h 3729629"/>
              <a:gd name="connsiteX8" fmla="*/ 152400 w 3810000"/>
              <a:gd name="connsiteY8" fmla="*/ 2559525 h 3729629"/>
              <a:gd name="connsiteX9" fmla="*/ 30480 w 3810000"/>
              <a:gd name="connsiteY9" fmla="*/ 2153125 h 3729629"/>
              <a:gd name="connsiteX10" fmla="*/ 0 w 3810000"/>
              <a:gd name="connsiteY10" fmla="*/ 1929605 h 3729629"/>
              <a:gd name="connsiteX11" fmla="*/ 61757 w 3810000"/>
              <a:gd name="connsiteY11" fmla="*/ 1344779 h 3729629"/>
              <a:gd name="connsiteX12" fmla="*/ 275913 w 3810000"/>
              <a:gd name="connsiteY12" fmla="*/ 940921 h 3729629"/>
              <a:gd name="connsiteX13" fmla="*/ 893683 w 3810000"/>
              <a:gd name="connsiteY13" fmla="*/ 210032 h 3729629"/>
              <a:gd name="connsiteX14" fmla="*/ 1625600 w 3810000"/>
              <a:gd name="connsiteY14" fmla="*/ 0 h 3729629"/>
              <a:gd name="connsiteX15" fmla="*/ 2407920 w 3810000"/>
              <a:gd name="connsiteY15" fmla="*/ 50005 h 3729629"/>
              <a:gd name="connsiteX16" fmla="*/ 3001978 w 3810000"/>
              <a:gd name="connsiteY16" fmla="*/ 370369 h 3729629"/>
              <a:gd name="connsiteX17" fmla="*/ 3359674 w 3810000"/>
              <a:gd name="connsiteY17" fmla="*/ 1171254 h 3729629"/>
              <a:gd name="connsiteX18" fmla="*/ 3436071 w 3810000"/>
              <a:gd name="connsiteY18" fmla="*/ 2214396 h 3729629"/>
              <a:gd name="connsiteX19" fmla="*/ 3373317 w 3810000"/>
              <a:gd name="connsiteY19" fmla="*/ 2660164 h 3729629"/>
              <a:gd name="connsiteX20" fmla="*/ 3306183 w 3810000"/>
              <a:gd name="connsiteY20" fmla="*/ 2911157 h 3729629"/>
              <a:gd name="connsiteX21" fmla="*/ 3277496 w 3810000"/>
              <a:gd name="connsiteY21" fmla="*/ 3007196 h 3729629"/>
              <a:gd name="connsiteX22" fmla="*/ 3809999 w 3810000"/>
              <a:gd name="connsiteY22" fmla="*/ 3236277 h 3729629"/>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37609 w 3810000"/>
              <a:gd name="connsiteY6" fmla="*/ 3434392 h 3729312"/>
              <a:gd name="connsiteX7" fmla="*/ 266650 w 3810000"/>
              <a:gd name="connsiteY7" fmla="*/ 3001646 h 3729312"/>
              <a:gd name="connsiteX8" fmla="*/ 152400 w 3810000"/>
              <a:gd name="connsiteY8" fmla="*/ 2559525 h 3729312"/>
              <a:gd name="connsiteX9" fmla="*/ 30480 w 3810000"/>
              <a:gd name="connsiteY9" fmla="*/ 2153125 h 3729312"/>
              <a:gd name="connsiteX10" fmla="*/ 0 w 3810000"/>
              <a:gd name="connsiteY10" fmla="*/ 1929605 h 3729312"/>
              <a:gd name="connsiteX11" fmla="*/ 61757 w 3810000"/>
              <a:gd name="connsiteY11" fmla="*/ 1344779 h 3729312"/>
              <a:gd name="connsiteX12" fmla="*/ 275913 w 3810000"/>
              <a:gd name="connsiteY12" fmla="*/ 940921 h 3729312"/>
              <a:gd name="connsiteX13" fmla="*/ 893683 w 3810000"/>
              <a:gd name="connsiteY13" fmla="*/ 210032 h 3729312"/>
              <a:gd name="connsiteX14" fmla="*/ 1625600 w 3810000"/>
              <a:gd name="connsiteY14" fmla="*/ 0 h 3729312"/>
              <a:gd name="connsiteX15" fmla="*/ 2407920 w 3810000"/>
              <a:gd name="connsiteY15" fmla="*/ 50005 h 3729312"/>
              <a:gd name="connsiteX16" fmla="*/ 3001978 w 3810000"/>
              <a:gd name="connsiteY16" fmla="*/ 370369 h 3729312"/>
              <a:gd name="connsiteX17" fmla="*/ 3359674 w 3810000"/>
              <a:gd name="connsiteY17" fmla="*/ 1171254 h 3729312"/>
              <a:gd name="connsiteX18" fmla="*/ 3436071 w 3810000"/>
              <a:gd name="connsiteY18" fmla="*/ 2214396 h 3729312"/>
              <a:gd name="connsiteX19" fmla="*/ 3373317 w 3810000"/>
              <a:gd name="connsiteY19" fmla="*/ 2660164 h 3729312"/>
              <a:gd name="connsiteX20" fmla="*/ 3306183 w 3810000"/>
              <a:gd name="connsiteY20" fmla="*/ 2911157 h 3729312"/>
              <a:gd name="connsiteX21" fmla="*/ 3277496 w 3810000"/>
              <a:gd name="connsiteY21" fmla="*/ 3007196 h 3729312"/>
              <a:gd name="connsiteX22" fmla="*/ 3809999 w 3810000"/>
              <a:gd name="connsiteY22"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37609 w 3810000"/>
              <a:gd name="connsiteY6" fmla="*/ 3434392 h 3729312"/>
              <a:gd name="connsiteX7" fmla="*/ 266650 w 3810000"/>
              <a:gd name="connsiteY7" fmla="*/ 3001646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37609 w 3810000"/>
              <a:gd name="connsiteY6" fmla="*/ 3434392 h 3729312"/>
              <a:gd name="connsiteX7" fmla="*/ 215153 w 3810000"/>
              <a:gd name="connsiteY7" fmla="*/ 3009584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15153 w 3810000"/>
              <a:gd name="connsiteY7" fmla="*/ 3009584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15153 w 3810000"/>
              <a:gd name="connsiteY7" fmla="*/ 3009584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43242 w 3810000"/>
              <a:gd name="connsiteY7" fmla="*/ 2950050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43242 w 3810000"/>
              <a:gd name="connsiteY7" fmla="*/ 2950050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900157 w 3810000"/>
              <a:gd name="connsiteY6" fmla="*/ 3438361 h 3729312"/>
              <a:gd name="connsiteX7" fmla="*/ 243242 w 3810000"/>
              <a:gd name="connsiteY7" fmla="*/ 2950050 h 3729312"/>
              <a:gd name="connsiteX8" fmla="*/ 30480 w 3810000"/>
              <a:gd name="connsiteY8" fmla="*/ 2153125 h 3729312"/>
              <a:gd name="connsiteX9" fmla="*/ 0 w 3810000"/>
              <a:gd name="connsiteY9" fmla="*/ 1929605 h 3729312"/>
              <a:gd name="connsiteX10" fmla="*/ 61757 w 3810000"/>
              <a:gd name="connsiteY10" fmla="*/ 1344779 h 3729312"/>
              <a:gd name="connsiteX11" fmla="*/ 275913 w 3810000"/>
              <a:gd name="connsiteY11" fmla="*/ 940921 h 3729312"/>
              <a:gd name="connsiteX12" fmla="*/ 893683 w 3810000"/>
              <a:gd name="connsiteY12" fmla="*/ 210032 h 3729312"/>
              <a:gd name="connsiteX13" fmla="*/ 1625600 w 3810000"/>
              <a:gd name="connsiteY13" fmla="*/ 0 h 3729312"/>
              <a:gd name="connsiteX14" fmla="*/ 2407920 w 3810000"/>
              <a:gd name="connsiteY14" fmla="*/ 50005 h 3729312"/>
              <a:gd name="connsiteX15" fmla="*/ 3001978 w 3810000"/>
              <a:gd name="connsiteY15" fmla="*/ 370369 h 3729312"/>
              <a:gd name="connsiteX16" fmla="*/ 3359674 w 3810000"/>
              <a:gd name="connsiteY16" fmla="*/ 1171254 h 3729312"/>
              <a:gd name="connsiteX17" fmla="*/ 3436071 w 3810000"/>
              <a:gd name="connsiteY17" fmla="*/ 2214396 h 3729312"/>
              <a:gd name="connsiteX18" fmla="*/ 3373317 w 3810000"/>
              <a:gd name="connsiteY18" fmla="*/ 2660164 h 3729312"/>
              <a:gd name="connsiteX19" fmla="*/ 3306183 w 3810000"/>
              <a:gd name="connsiteY19" fmla="*/ 2911157 h 3729312"/>
              <a:gd name="connsiteX20" fmla="*/ 3277496 w 3810000"/>
              <a:gd name="connsiteY20" fmla="*/ 3007196 h 3729312"/>
              <a:gd name="connsiteX21" fmla="*/ 3809999 w 3810000"/>
              <a:gd name="connsiteY21"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372197 w 3810000"/>
              <a:gd name="connsiteY5" fmla="*/ 3581231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021080 w 3810000"/>
              <a:gd name="connsiteY5" fmla="*/ 3462165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021080 w 3810000"/>
              <a:gd name="connsiteY5" fmla="*/ 3462165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021080 w 3810000"/>
              <a:gd name="connsiteY5" fmla="*/ 3462165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10000 w 3810000"/>
              <a:gd name="connsiteY0" fmla="*/ 3219925 h 3729312"/>
              <a:gd name="connsiteX1" fmla="*/ 3395133 w 3810000"/>
              <a:gd name="connsiteY1" fmla="*/ 3548539 h 3729312"/>
              <a:gd name="connsiteX2" fmla="*/ 3020211 w 3810000"/>
              <a:gd name="connsiteY2" fmla="*/ 3689508 h 3729312"/>
              <a:gd name="connsiteX3" fmla="*/ 2309608 w 3810000"/>
              <a:gd name="connsiteY3" fmla="*/ 3727442 h 3729312"/>
              <a:gd name="connsiteX4" fmla="*/ 1665941 w 3810000"/>
              <a:gd name="connsiteY4" fmla="*/ 3644413 h 3729312"/>
              <a:gd name="connsiteX5" fmla="*/ 1021080 w 3810000"/>
              <a:gd name="connsiteY5" fmla="*/ 3462165 h 3729312"/>
              <a:gd name="connsiteX6" fmla="*/ 243242 w 3810000"/>
              <a:gd name="connsiteY6" fmla="*/ 2950050 h 3729312"/>
              <a:gd name="connsiteX7" fmla="*/ 30480 w 3810000"/>
              <a:gd name="connsiteY7" fmla="*/ 2153125 h 3729312"/>
              <a:gd name="connsiteX8" fmla="*/ 0 w 3810000"/>
              <a:gd name="connsiteY8" fmla="*/ 1929605 h 3729312"/>
              <a:gd name="connsiteX9" fmla="*/ 61757 w 3810000"/>
              <a:gd name="connsiteY9" fmla="*/ 1344779 h 3729312"/>
              <a:gd name="connsiteX10" fmla="*/ 275913 w 3810000"/>
              <a:gd name="connsiteY10" fmla="*/ 940921 h 3729312"/>
              <a:gd name="connsiteX11" fmla="*/ 893683 w 3810000"/>
              <a:gd name="connsiteY11" fmla="*/ 210032 h 3729312"/>
              <a:gd name="connsiteX12" fmla="*/ 1625600 w 3810000"/>
              <a:gd name="connsiteY12" fmla="*/ 0 h 3729312"/>
              <a:gd name="connsiteX13" fmla="*/ 2407920 w 3810000"/>
              <a:gd name="connsiteY13" fmla="*/ 50005 h 3729312"/>
              <a:gd name="connsiteX14" fmla="*/ 3001978 w 3810000"/>
              <a:gd name="connsiteY14" fmla="*/ 370369 h 3729312"/>
              <a:gd name="connsiteX15" fmla="*/ 3359674 w 3810000"/>
              <a:gd name="connsiteY15" fmla="*/ 1171254 h 3729312"/>
              <a:gd name="connsiteX16" fmla="*/ 3436071 w 3810000"/>
              <a:gd name="connsiteY16" fmla="*/ 2214396 h 3729312"/>
              <a:gd name="connsiteX17" fmla="*/ 3373317 w 3810000"/>
              <a:gd name="connsiteY17" fmla="*/ 2660164 h 3729312"/>
              <a:gd name="connsiteX18" fmla="*/ 3306183 w 3810000"/>
              <a:gd name="connsiteY18" fmla="*/ 2911157 h 3729312"/>
              <a:gd name="connsiteX19" fmla="*/ 3277496 w 3810000"/>
              <a:gd name="connsiteY19" fmla="*/ 3007196 h 3729312"/>
              <a:gd name="connsiteX20" fmla="*/ 3809999 w 3810000"/>
              <a:gd name="connsiteY20" fmla="*/ 3236277 h 3729312"/>
              <a:gd name="connsiteX0" fmla="*/ 3831600 w 3831600"/>
              <a:gd name="connsiteY0" fmla="*/ 3219925 h 3729312"/>
              <a:gd name="connsiteX1" fmla="*/ 3416733 w 3831600"/>
              <a:gd name="connsiteY1" fmla="*/ 3548539 h 3729312"/>
              <a:gd name="connsiteX2" fmla="*/ 3041811 w 3831600"/>
              <a:gd name="connsiteY2" fmla="*/ 3689508 h 3729312"/>
              <a:gd name="connsiteX3" fmla="*/ 2331208 w 3831600"/>
              <a:gd name="connsiteY3" fmla="*/ 3727442 h 3729312"/>
              <a:gd name="connsiteX4" fmla="*/ 1687541 w 3831600"/>
              <a:gd name="connsiteY4" fmla="*/ 3644413 h 3729312"/>
              <a:gd name="connsiteX5" fmla="*/ 1042680 w 3831600"/>
              <a:gd name="connsiteY5" fmla="*/ 3462165 h 3729312"/>
              <a:gd name="connsiteX6" fmla="*/ 264842 w 3831600"/>
              <a:gd name="connsiteY6" fmla="*/ 2950050 h 3729312"/>
              <a:gd name="connsiteX7" fmla="*/ 14628 w 3831600"/>
              <a:gd name="connsiteY7" fmla="*/ 2200752 h 3729312"/>
              <a:gd name="connsiteX8" fmla="*/ 21600 w 3831600"/>
              <a:gd name="connsiteY8" fmla="*/ 1929605 h 3729312"/>
              <a:gd name="connsiteX9" fmla="*/ 83357 w 3831600"/>
              <a:gd name="connsiteY9" fmla="*/ 1344779 h 3729312"/>
              <a:gd name="connsiteX10" fmla="*/ 297513 w 3831600"/>
              <a:gd name="connsiteY10" fmla="*/ 940921 h 3729312"/>
              <a:gd name="connsiteX11" fmla="*/ 915283 w 3831600"/>
              <a:gd name="connsiteY11" fmla="*/ 210032 h 3729312"/>
              <a:gd name="connsiteX12" fmla="*/ 1647200 w 3831600"/>
              <a:gd name="connsiteY12" fmla="*/ 0 h 3729312"/>
              <a:gd name="connsiteX13" fmla="*/ 2429520 w 3831600"/>
              <a:gd name="connsiteY13" fmla="*/ 50005 h 3729312"/>
              <a:gd name="connsiteX14" fmla="*/ 3023578 w 3831600"/>
              <a:gd name="connsiteY14" fmla="*/ 370369 h 3729312"/>
              <a:gd name="connsiteX15" fmla="*/ 3381274 w 3831600"/>
              <a:gd name="connsiteY15" fmla="*/ 1171254 h 3729312"/>
              <a:gd name="connsiteX16" fmla="*/ 3457671 w 3831600"/>
              <a:gd name="connsiteY16" fmla="*/ 2214396 h 3729312"/>
              <a:gd name="connsiteX17" fmla="*/ 3394917 w 3831600"/>
              <a:gd name="connsiteY17" fmla="*/ 2660164 h 3729312"/>
              <a:gd name="connsiteX18" fmla="*/ 3327783 w 3831600"/>
              <a:gd name="connsiteY18" fmla="*/ 2911157 h 3729312"/>
              <a:gd name="connsiteX19" fmla="*/ 3299096 w 3831600"/>
              <a:gd name="connsiteY19" fmla="*/ 3007196 h 3729312"/>
              <a:gd name="connsiteX20" fmla="*/ 3831599 w 3831600"/>
              <a:gd name="connsiteY20" fmla="*/ 3236277 h 3729312"/>
              <a:gd name="connsiteX0" fmla="*/ 3831600 w 3831600"/>
              <a:gd name="connsiteY0" fmla="*/ 3219925 h 3729312"/>
              <a:gd name="connsiteX1" fmla="*/ 3416733 w 3831600"/>
              <a:gd name="connsiteY1" fmla="*/ 3548539 h 3729312"/>
              <a:gd name="connsiteX2" fmla="*/ 3041811 w 3831600"/>
              <a:gd name="connsiteY2" fmla="*/ 3689508 h 3729312"/>
              <a:gd name="connsiteX3" fmla="*/ 2331208 w 3831600"/>
              <a:gd name="connsiteY3" fmla="*/ 3727442 h 3729312"/>
              <a:gd name="connsiteX4" fmla="*/ 1687541 w 3831600"/>
              <a:gd name="connsiteY4" fmla="*/ 3644413 h 3729312"/>
              <a:gd name="connsiteX5" fmla="*/ 1042680 w 3831600"/>
              <a:gd name="connsiteY5" fmla="*/ 3462165 h 3729312"/>
              <a:gd name="connsiteX6" fmla="*/ 264842 w 3831600"/>
              <a:gd name="connsiteY6" fmla="*/ 2950050 h 3729312"/>
              <a:gd name="connsiteX7" fmla="*/ 14628 w 3831600"/>
              <a:gd name="connsiteY7" fmla="*/ 2200752 h 3729312"/>
              <a:gd name="connsiteX8" fmla="*/ 21600 w 3831600"/>
              <a:gd name="connsiteY8" fmla="*/ 1929605 h 3729312"/>
              <a:gd name="connsiteX9" fmla="*/ 297513 w 3831600"/>
              <a:gd name="connsiteY9" fmla="*/ 940921 h 3729312"/>
              <a:gd name="connsiteX10" fmla="*/ 915283 w 3831600"/>
              <a:gd name="connsiteY10" fmla="*/ 210032 h 3729312"/>
              <a:gd name="connsiteX11" fmla="*/ 1647200 w 3831600"/>
              <a:gd name="connsiteY11" fmla="*/ 0 h 3729312"/>
              <a:gd name="connsiteX12" fmla="*/ 2429520 w 3831600"/>
              <a:gd name="connsiteY12" fmla="*/ 50005 h 3729312"/>
              <a:gd name="connsiteX13" fmla="*/ 3023578 w 3831600"/>
              <a:gd name="connsiteY13" fmla="*/ 370369 h 3729312"/>
              <a:gd name="connsiteX14" fmla="*/ 3381274 w 3831600"/>
              <a:gd name="connsiteY14" fmla="*/ 1171254 h 3729312"/>
              <a:gd name="connsiteX15" fmla="*/ 3457671 w 3831600"/>
              <a:gd name="connsiteY15" fmla="*/ 2214396 h 3729312"/>
              <a:gd name="connsiteX16" fmla="*/ 3394917 w 3831600"/>
              <a:gd name="connsiteY16" fmla="*/ 2660164 h 3729312"/>
              <a:gd name="connsiteX17" fmla="*/ 3327783 w 3831600"/>
              <a:gd name="connsiteY17" fmla="*/ 2911157 h 3729312"/>
              <a:gd name="connsiteX18" fmla="*/ 3299096 w 3831600"/>
              <a:gd name="connsiteY18" fmla="*/ 3007196 h 3729312"/>
              <a:gd name="connsiteX19" fmla="*/ 3831599 w 3831600"/>
              <a:gd name="connsiteY19" fmla="*/ 3236277 h 3729312"/>
              <a:gd name="connsiteX0" fmla="*/ 3831600 w 3831600"/>
              <a:gd name="connsiteY0" fmla="*/ 3219925 h 3729312"/>
              <a:gd name="connsiteX1" fmla="*/ 3416733 w 3831600"/>
              <a:gd name="connsiteY1" fmla="*/ 3548539 h 3729312"/>
              <a:gd name="connsiteX2" fmla="*/ 3041811 w 3831600"/>
              <a:gd name="connsiteY2" fmla="*/ 3689508 h 3729312"/>
              <a:gd name="connsiteX3" fmla="*/ 2331208 w 3831600"/>
              <a:gd name="connsiteY3" fmla="*/ 3727442 h 3729312"/>
              <a:gd name="connsiteX4" fmla="*/ 1687541 w 3831600"/>
              <a:gd name="connsiteY4" fmla="*/ 3644413 h 3729312"/>
              <a:gd name="connsiteX5" fmla="*/ 1042680 w 3831600"/>
              <a:gd name="connsiteY5" fmla="*/ 3462165 h 3729312"/>
              <a:gd name="connsiteX6" fmla="*/ 264842 w 3831600"/>
              <a:gd name="connsiteY6" fmla="*/ 2950050 h 3729312"/>
              <a:gd name="connsiteX7" fmla="*/ 14628 w 3831600"/>
              <a:gd name="connsiteY7" fmla="*/ 2200752 h 3729312"/>
              <a:gd name="connsiteX8" fmla="*/ 21600 w 3831600"/>
              <a:gd name="connsiteY8" fmla="*/ 1854197 h 3729312"/>
              <a:gd name="connsiteX9" fmla="*/ 297513 w 3831600"/>
              <a:gd name="connsiteY9" fmla="*/ 940921 h 3729312"/>
              <a:gd name="connsiteX10" fmla="*/ 915283 w 3831600"/>
              <a:gd name="connsiteY10" fmla="*/ 210032 h 3729312"/>
              <a:gd name="connsiteX11" fmla="*/ 1647200 w 3831600"/>
              <a:gd name="connsiteY11" fmla="*/ 0 h 3729312"/>
              <a:gd name="connsiteX12" fmla="*/ 2429520 w 3831600"/>
              <a:gd name="connsiteY12" fmla="*/ 50005 h 3729312"/>
              <a:gd name="connsiteX13" fmla="*/ 3023578 w 3831600"/>
              <a:gd name="connsiteY13" fmla="*/ 370369 h 3729312"/>
              <a:gd name="connsiteX14" fmla="*/ 3381274 w 3831600"/>
              <a:gd name="connsiteY14" fmla="*/ 1171254 h 3729312"/>
              <a:gd name="connsiteX15" fmla="*/ 3457671 w 3831600"/>
              <a:gd name="connsiteY15" fmla="*/ 2214396 h 3729312"/>
              <a:gd name="connsiteX16" fmla="*/ 3394917 w 3831600"/>
              <a:gd name="connsiteY16" fmla="*/ 2660164 h 3729312"/>
              <a:gd name="connsiteX17" fmla="*/ 3327783 w 3831600"/>
              <a:gd name="connsiteY17" fmla="*/ 2911157 h 3729312"/>
              <a:gd name="connsiteX18" fmla="*/ 3299096 w 3831600"/>
              <a:gd name="connsiteY18" fmla="*/ 3007196 h 3729312"/>
              <a:gd name="connsiteX19" fmla="*/ 3831599 w 3831600"/>
              <a:gd name="connsiteY19" fmla="*/ 3236277 h 3729312"/>
              <a:gd name="connsiteX0" fmla="*/ 3831600 w 3831600"/>
              <a:gd name="connsiteY0" fmla="*/ 3219925 h 3729312"/>
              <a:gd name="connsiteX1" fmla="*/ 3416733 w 3831600"/>
              <a:gd name="connsiteY1" fmla="*/ 3548539 h 3729312"/>
              <a:gd name="connsiteX2" fmla="*/ 3041811 w 3831600"/>
              <a:gd name="connsiteY2" fmla="*/ 3689508 h 3729312"/>
              <a:gd name="connsiteX3" fmla="*/ 2331208 w 3831600"/>
              <a:gd name="connsiteY3" fmla="*/ 3727442 h 3729312"/>
              <a:gd name="connsiteX4" fmla="*/ 1687541 w 3831600"/>
              <a:gd name="connsiteY4" fmla="*/ 3644413 h 3729312"/>
              <a:gd name="connsiteX5" fmla="*/ 1042680 w 3831600"/>
              <a:gd name="connsiteY5" fmla="*/ 3462165 h 3729312"/>
              <a:gd name="connsiteX6" fmla="*/ 264842 w 3831600"/>
              <a:gd name="connsiteY6" fmla="*/ 2950050 h 3729312"/>
              <a:gd name="connsiteX7" fmla="*/ 14628 w 3831600"/>
              <a:gd name="connsiteY7" fmla="*/ 2200752 h 3729312"/>
              <a:gd name="connsiteX8" fmla="*/ 21600 w 3831600"/>
              <a:gd name="connsiteY8" fmla="*/ 1854197 h 3729312"/>
              <a:gd name="connsiteX9" fmla="*/ 311558 w 3831600"/>
              <a:gd name="connsiteY9" fmla="*/ 841700 h 3729312"/>
              <a:gd name="connsiteX10" fmla="*/ 915283 w 3831600"/>
              <a:gd name="connsiteY10" fmla="*/ 210032 h 3729312"/>
              <a:gd name="connsiteX11" fmla="*/ 1647200 w 3831600"/>
              <a:gd name="connsiteY11" fmla="*/ 0 h 3729312"/>
              <a:gd name="connsiteX12" fmla="*/ 2429520 w 3831600"/>
              <a:gd name="connsiteY12" fmla="*/ 50005 h 3729312"/>
              <a:gd name="connsiteX13" fmla="*/ 3023578 w 3831600"/>
              <a:gd name="connsiteY13" fmla="*/ 370369 h 3729312"/>
              <a:gd name="connsiteX14" fmla="*/ 3381274 w 3831600"/>
              <a:gd name="connsiteY14" fmla="*/ 1171254 h 3729312"/>
              <a:gd name="connsiteX15" fmla="*/ 3457671 w 3831600"/>
              <a:gd name="connsiteY15" fmla="*/ 2214396 h 3729312"/>
              <a:gd name="connsiteX16" fmla="*/ 3394917 w 3831600"/>
              <a:gd name="connsiteY16" fmla="*/ 2660164 h 3729312"/>
              <a:gd name="connsiteX17" fmla="*/ 3327783 w 3831600"/>
              <a:gd name="connsiteY17" fmla="*/ 2911157 h 3729312"/>
              <a:gd name="connsiteX18" fmla="*/ 3299096 w 3831600"/>
              <a:gd name="connsiteY18" fmla="*/ 3007196 h 3729312"/>
              <a:gd name="connsiteX19" fmla="*/ 3831599 w 3831600"/>
              <a:gd name="connsiteY19" fmla="*/ 3236277 h 3729312"/>
              <a:gd name="connsiteX0" fmla="*/ 3827607 w 3827607"/>
              <a:gd name="connsiteY0" fmla="*/ 3219925 h 3729312"/>
              <a:gd name="connsiteX1" fmla="*/ 3412740 w 3827607"/>
              <a:gd name="connsiteY1" fmla="*/ 3548539 h 3729312"/>
              <a:gd name="connsiteX2" fmla="*/ 3037818 w 3827607"/>
              <a:gd name="connsiteY2" fmla="*/ 3689508 h 3729312"/>
              <a:gd name="connsiteX3" fmla="*/ 2327215 w 3827607"/>
              <a:gd name="connsiteY3" fmla="*/ 3727442 h 3729312"/>
              <a:gd name="connsiteX4" fmla="*/ 1683548 w 3827607"/>
              <a:gd name="connsiteY4" fmla="*/ 3644413 h 3729312"/>
              <a:gd name="connsiteX5" fmla="*/ 1038687 w 3827607"/>
              <a:gd name="connsiteY5" fmla="*/ 3462165 h 3729312"/>
              <a:gd name="connsiteX6" fmla="*/ 260849 w 3827607"/>
              <a:gd name="connsiteY6" fmla="*/ 2950050 h 3729312"/>
              <a:gd name="connsiteX7" fmla="*/ 10635 w 3827607"/>
              <a:gd name="connsiteY7" fmla="*/ 2200752 h 3729312"/>
              <a:gd name="connsiteX8" fmla="*/ 17607 w 3827607"/>
              <a:gd name="connsiteY8" fmla="*/ 1854197 h 3729312"/>
              <a:gd name="connsiteX9" fmla="*/ 307565 w 3827607"/>
              <a:gd name="connsiteY9" fmla="*/ 841700 h 3729312"/>
              <a:gd name="connsiteX10" fmla="*/ 911290 w 3827607"/>
              <a:gd name="connsiteY10" fmla="*/ 210032 h 3729312"/>
              <a:gd name="connsiteX11" fmla="*/ 1643207 w 3827607"/>
              <a:gd name="connsiteY11" fmla="*/ 0 h 3729312"/>
              <a:gd name="connsiteX12" fmla="*/ 2425527 w 3827607"/>
              <a:gd name="connsiteY12" fmla="*/ 50005 h 3729312"/>
              <a:gd name="connsiteX13" fmla="*/ 3019585 w 3827607"/>
              <a:gd name="connsiteY13" fmla="*/ 370369 h 3729312"/>
              <a:gd name="connsiteX14" fmla="*/ 3377281 w 3827607"/>
              <a:gd name="connsiteY14" fmla="*/ 1171254 h 3729312"/>
              <a:gd name="connsiteX15" fmla="*/ 3453678 w 3827607"/>
              <a:gd name="connsiteY15" fmla="*/ 2214396 h 3729312"/>
              <a:gd name="connsiteX16" fmla="*/ 3390924 w 3827607"/>
              <a:gd name="connsiteY16" fmla="*/ 2660164 h 3729312"/>
              <a:gd name="connsiteX17" fmla="*/ 3323790 w 3827607"/>
              <a:gd name="connsiteY17" fmla="*/ 2911157 h 3729312"/>
              <a:gd name="connsiteX18" fmla="*/ 3295103 w 3827607"/>
              <a:gd name="connsiteY18" fmla="*/ 3007196 h 3729312"/>
              <a:gd name="connsiteX19" fmla="*/ 3827606 w 3827607"/>
              <a:gd name="connsiteY19" fmla="*/ 3236277 h 3729312"/>
              <a:gd name="connsiteX0" fmla="*/ 3833194 w 3833194"/>
              <a:gd name="connsiteY0" fmla="*/ 3219925 h 3729312"/>
              <a:gd name="connsiteX1" fmla="*/ 3418327 w 3833194"/>
              <a:gd name="connsiteY1" fmla="*/ 3548539 h 3729312"/>
              <a:gd name="connsiteX2" fmla="*/ 3043405 w 3833194"/>
              <a:gd name="connsiteY2" fmla="*/ 3689508 h 3729312"/>
              <a:gd name="connsiteX3" fmla="*/ 2332802 w 3833194"/>
              <a:gd name="connsiteY3" fmla="*/ 3727442 h 3729312"/>
              <a:gd name="connsiteX4" fmla="*/ 1689135 w 3833194"/>
              <a:gd name="connsiteY4" fmla="*/ 3644413 h 3729312"/>
              <a:gd name="connsiteX5" fmla="*/ 1044274 w 3833194"/>
              <a:gd name="connsiteY5" fmla="*/ 3462165 h 3729312"/>
              <a:gd name="connsiteX6" fmla="*/ 266436 w 3833194"/>
              <a:gd name="connsiteY6" fmla="*/ 2950050 h 3729312"/>
              <a:gd name="connsiteX7" fmla="*/ 16222 w 3833194"/>
              <a:gd name="connsiteY7" fmla="*/ 2200752 h 3729312"/>
              <a:gd name="connsiteX8" fmla="*/ 23194 w 3833194"/>
              <a:gd name="connsiteY8" fmla="*/ 1854197 h 3729312"/>
              <a:gd name="connsiteX9" fmla="*/ 313152 w 3833194"/>
              <a:gd name="connsiteY9" fmla="*/ 841700 h 3729312"/>
              <a:gd name="connsiteX10" fmla="*/ 916877 w 3833194"/>
              <a:gd name="connsiteY10" fmla="*/ 210032 h 3729312"/>
              <a:gd name="connsiteX11" fmla="*/ 1648794 w 3833194"/>
              <a:gd name="connsiteY11" fmla="*/ 0 h 3729312"/>
              <a:gd name="connsiteX12" fmla="*/ 2431114 w 3833194"/>
              <a:gd name="connsiteY12" fmla="*/ 50005 h 3729312"/>
              <a:gd name="connsiteX13" fmla="*/ 3025172 w 3833194"/>
              <a:gd name="connsiteY13" fmla="*/ 370369 h 3729312"/>
              <a:gd name="connsiteX14" fmla="*/ 3382868 w 3833194"/>
              <a:gd name="connsiteY14" fmla="*/ 1171254 h 3729312"/>
              <a:gd name="connsiteX15" fmla="*/ 3459265 w 3833194"/>
              <a:gd name="connsiteY15" fmla="*/ 2214396 h 3729312"/>
              <a:gd name="connsiteX16" fmla="*/ 3396511 w 3833194"/>
              <a:gd name="connsiteY16" fmla="*/ 2660164 h 3729312"/>
              <a:gd name="connsiteX17" fmla="*/ 3329377 w 3833194"/>
              <a:gd name="connsiteY17" fmla="*/ 2911157 h 3729312"/>
              <a:gd name="connsiteX18" fmla="*/ 3300690 w 3833194"/>
              <a:gd name="connsiteY18" fmla="*/ 3007196 h 3729312"/>
              <a:gd name="connsiteX19" fmla="*/ 3833193 w 3833194"/>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15574 w 3835616"/>
              <a:gd name="connsiteY9" fmla="*/ 841700 h 3729312"/>
              <a:gd name="connsiteX10" fmla="*/ 919299 w 3835616"/>
              <a:gd name="connsiteY10" fmla="*/ 210032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919299 w 3835616"/>
              <a:gd name="connsiteY10" fmla="*/ 210032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236277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35615 w 3835616"/>
              <a:gd name="connsiteY19" fmla="*/ 3171595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829746 w 3835616"/>
              <a:gd name="connsiteY19" fmla="*/ 3216376 h 3729312"/>
              <a:gd name="connsiteX0" fmla="*/ 3835616 w 3841659"/>
              <a:gd name="connsiteY0" fmla="*/ 3219925 h 3729312"/>
              <a:gd name="connsiteX1" fmla="*/ 3420749 w 3841659"/>
              <a:gd name="connsiteY1" fmla="*/ 3548539 h 3729312"/>
              <a:gd name="connsiteX2" fmla="*/ 3045827 w 3841659"/>
              <a:gd name="connsiteY2" fmla="*/ 3689508 h 3729312"/>
              <a:gd name="connsiteX3" fmla="*/ 2335224 w 3841659"/>
              <a:gd name="connsiteY3" fmla="*/ 3727442 h 3729312"/>
              <a:gd name="connsiteX4" fmla="*/ 1691557 w 3841659"/>
              <a:gd name="connsiteY4" fmla="*/ 3644413 h 3729312"/>
              <a:gd name="connsiteX5" fmla="*/ 1046696 w 3841659"/>
              <a:gd name="connsiteY5" fmla="*/ 3462165 h 3729312"/>
              <a:gd name="connsiteX6" fmla="*/ 268858 w 3841659"/>
              <a:gd name="connsiteY6" fmla="*/ 2950050 h 3729312"/>
              <a:gd name="connsiteX7" fmla="*/ 18644 w 3841659"/>
              <a:gd name="connsiteY7" fmla="*/ 2200752 h 3729312"/>
              <a:gd name="connsiteX8" fmla="*/ 30297 w 3841659"/>
              <a:gd name="connsiteY8" fmla="*/ 1762911 h 3729312"/>
              <a:gd name="connsiteX9" fmla="*/ 301529 w 3841659"/>
              <a:gd name="connsiteY9" fmla="*/ 901232 h 3729312"/>
              <a:gd name="connsiteX10" fmla="*/ 717992 w 3841659"/>
              <a:gd name="connsiteY10" fmla="*/ 341005 h 3729312"/>
              <a:gd name="connsiteX11" fmla="*/ 1651216 w 3841659"/>
              <a:gd name="connsiteY11" fmla="*/ 0 h 3729312"/>
              <a:gd name="connsiteX12" fmla="*/ 2433536 w 3841659"/>
              <a:gd name="connsiteY12" fmla="*/ 50005 h 3729312"/>
              <a:gd name="connsiteX13" fmla="*/ 3027594 w 3841659"/>
              <a:gd name="connsiteY13" fmla="*/ 370369 h 3729312"/>
              <a:gd name="connsiteX14" fmla="*/ 3385290 w 3841659"/>
              <a:gd name="connsiteY14" fmla="*/ 1171254 h 3729312"/>
              <a:gd name="connsiteX15" fmla="*/ 3461687 w 3841659"/>
              <a:gd name="connsiteY15" fmla="*/ 2214396 h 3729312"/>
              <a:gd name="connsiteX16" fmla="*/ 3398933 w 3841659"/>
              <a:gd name="connsiteY16" fmla="*/ 2660164 h 3729312"/>
              <a:gd name="connsiteX17" fmla="*/ 3331799 w 3841659"/>
              <a:gd name="connsiteY17" fmla="*/ 2911157 h 3729312"/>
              <a:gd name="connsiteX18" fmla="*/ 3303112 w 3841659"/>
              <a:gd name="connsiteY18" fmla="*/ 3007196 h 3729312"/>
              <a:gd name="connsiteX19" fmla="*/ 3841659 w 3841659"/>
              <a:gd name="connsiteY19" fmla="*/ 3223109 h 3729312"/>
              <a:gd name="connsiteX0" fmla="*/ 3835616 w 3835616"/>
              <a:gd name="connsiteY0" fmla="*/ 3219925 h 3729312"/>
              <a:gd name="connsiteX1" fmla="*/ 3420749 w 3835616"/>
              <a:gd name="connsiteY1" fmla="*/ 3548539 h 3729312"/>
              <a:gd name="connsiteX2" fmla="*/ 3045827 w 3835616"/>
              <a:gd name="connsiteY2" fmla="*/ 3689508 h 3729312"/>
              <a:gd name="connsiteX3" fmla="*/ 2335224 w 3835616"/>
              <a:gd name="connsiteY3" fmla="*/ 3727442 h 3729312"/>
              <a:gd name="connsiteX4" fmla="*/ 1691557 w 3835616"/>
              <a:gd name="connsiteY4" fmla="*/ 3644413 h 3729312"/>
              <a:gd name="connsiteX5" fmla="*/ 1046696 w 3835616"/>
              <a:gd name="connsiteY5" fmla="*/ 3462165 h 3729312"/>
              <a:gd name="connsiteX6" fmla="*/ 268858 w 3835616"/>
              <a:gd name="connsiteY6" fmla="*/ 2950050 h 3729312"/>
              <a:gd name="connsiteX7" fmla="*/ 18644 w 3835616"/>
              <a:gd name="connsiteY7" fmla="*/ 2200752 h 3729312"/>
              <a:gd name="connsiteX8" fmla="*/ 30297 w 3835616"/>
              <a:gd name="connsiteY8" fmla="*/ 1762911 h 3729312"/>
              <a:gd name="connsiteX9" fmla="*/ 301529 w 3835616"/>
              <a:gd name="connsiteY9" fmla="*/ 901232 h 3729312"/>
              <a:gd name="connsiteX10" fmla="*/ 717992 w 3835616"/>
              <a:gd name="connsiteY10" fmla="*/ 341005 h 3729312"/>
              <a:gd name="connsiteX11" fmla="*/ 1651216 w 3835616"/>
              <a:gd name="connsiteY11" fmla="*/ 0 h 3729312"/>
              <a:gd name="connsiteX12" fmla="*/ 2433536 w 3835616"/>
              <a:gd name="connsiteY12" fmla="*/ 50005 h 3729312"/>
              <a:gd name="connsiteX13" fmla="*/ 3027594 w 3835616"/>
              <a:gd name="connsiteY13" fmla="*/ 370369 h 3729312"/>
              <a:gd name="connsiteX14" fmla="*/ 3385290 w 3835616"/>
              <a:gd name="connsiteY14" fmla="*/ 1171254 h 3729312"/>
              <a:gd name="connsiteX15" fmla="*/ 3461687 w 3835616"/>
              <a:gd name="connsiteY15" fmla="*/ 2214396 h 3729312"/>
              <a:gd name="connsiteX16" fmla="*/ 3398933 w 3835616"/>
              <a:gd name="connsiteY16" fmla="*/ 2660164 h 3729312"/>
              <a:gd name="connsiteX17" fmla="*/ 3331799 w 3835616"/>
              <a:gd name="connsiteY17" fmla="*/ 2911157 h 3729312"/>
              <a:gd name="connsiteX18" fmla="*/ 3303112 w 3835616"/>
              <a:gd name="connsiteY18" fmla="*/ 3007196 h 3729312"/>
              <a:gd name="connsiteX19" fmla="*/ 3762243 w 3835616"/>
              <a:gd name="connsiteY19" fmla="*/ 3112020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03112 w 3841661"/>
              <a:gd name="connsiteY18" fmla="*/ 3007196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03112 w 3841661"/>
              <a:gd name="connsiteY18" fmla="*/ 3007196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22966 w 3841661"/>
              <a:gd name="connsiteY18" fmla="*/ 3024028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22966 w 3841661"/>
              <a:gd name="connsiteY18" fmla="*/ 3024028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322966 w 3841661"/>
              <a:gd name="connsiteY18" fmla="*/ 3024028 h 3729312"/>
              <a:gd name="connsiteX19" fmla="*/ 3841661 w 3841661"/>
              <a:gd name="connsiteY19"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841661 w 3841661"/>
              <a:gd name="connsiteY18"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841661 w 3841661"/>
              <a:gd name="connsiteY18" fmla="*/ 3216378 h 3729312"/>
              <a:gd name="connsiteX0" fmla="*/ 3835616 w 3841661"/>
              <a:gd name="connsiteY0" fmla="*/ 3219925 h 3729312"/>
              <a:gd name="connsiteX1" fmla="*/ 3420749 w 3841661"/>
              <a:gd name="connsiteY1" fmla="*/ 3548539 h 3729312"/>
              <a:gd name="connsiteX2" fmla="*/ 3045827 w 3841661"/>
              <a:gd name="connsiteY2" fmla="*/ 3689508 h 3729312"/>
              <a:gd name="connsiteX3" fmla="*/ 2335224 w 3841661"/>
              <a:gd name="connsiteY3" fmla="*/ 3727442 h 3729312"/>
              <a:gd name="connsiteX4" fmla="*/ 1691557 w 3841661"/>
              <a:gd name="connsiteY4" fmla="*/ 3644413 h 3729312"/>
              <a:gd name="connsiteX5" fmla="*/ 1046696 w 3841661"/>
              <a:gd name="connsiteY5" fmla="*/ 3462165 h 3729312"/>
              <a:gd name="connsiteX6" fmla="*/ 268858 w 3841661"/>
              <a:gd name="connsiteY6" fmla="*/ 2950050 h 3729312"/>
              <a:gd name="connsiteX7" fmla="*/ 18644 w 3841661"/>
              <a:gd name="connsiteY7" fmla="*/ 2200752 h 3729312"/>
              <a:gd name="connsiteX8" fmla="*/ 30297 w 3841661"/>
              <a:gd name="connsiteY8" fmla="*/ 1762911 h 3729312"/>
              <a:gd name="connsiteX9" fmla="*/ 301529 w 3841661"/>
              <a:gd name="connsiteY9" fmla="*/ 901232 h 3729312"/>
              <a:gd name="connsiteX10" fmla="*/ 717992 w 3841661"/>
              <a:gd name="connsiteY10" fmla="*/ 341005 h 3729312"/>
              <a:gd name="connsiteX11" fmla="*/ 1651216 w 3841661"/>
              <a:gd name="connsiteY11" fmla="*/ 0 h 3729312"/>
              <a:gd name="connsiteX12" fmla="*/ 2433536 w 3841661"/>
              <a:gd name="connsiteY12" fmla="*/ 50005 h 3729312"/>
              <a:gd name="connsiteX13" fmla="*/ 3027594 w 3841661"/>
              <a:gd name="connsiteY13" fmla="*/ 370369 h 3729312"/>
              <a:gd name="connsiteX14" fmla="*/ 3385290 w 3841661"/>
              <a:gd name="connsiteY14" fmla="*/ 1171254 h 3729312"/>
              <a:gd name="connsiteX15" fmla="*/ 3461687 w 3841661"/>
              <a:gd name="connsiteY15" fmla="*/ 2214396 h 3729312"/>
              <a:gd name="connsiteX16" fmla="*/ 3398933 w 3841661"/>
              <a:gd name="connsiteY16" fmla="*/ 2660164 h 3729312"/>
              <a:gd name="connsiteX17" fmla="*/ 3331799 w 3841661"/>
              <a:gd name="connsiteY17" fmla="*/ 2911157 h 3729312"/>
              <a:gd name="connsiteX18" fmla="*/ 3841661 w 3841661"/>
              <a:gd name="connsiteY18" fmla="*/ 3216378 h 3729312"/>
              <a:gd name="connsiteX0" fmla="*/ 3835616 w 3865486"/>
              <a:gd name="connsiteY0" fmla="*/ 3219925 h 3729312"/>
              <a:gd name="connsiteX1" fmla="*/ 3420749 w 3865486"/>
              <a:gd name="connsiteY1" fmla="*/ 3548539 h 3729312"/>
              <a:gd name="connsiteX2" fmla="*/ 3045827 w 3865486"/>
              <a:gd name="connsiteY2" fmla="*/ 3689508 h 3729312"/>
              <a:gd name="connsiteX3" fmla="*/ 2335224 w 3865486"/>
              <a:gd name="connsiteY3" fmla="*/ 3727442 h 3729312"/>
              <a:gd name="connsiteX4" fmla="*/ 1691557 w 3865486"/>
              <a:gd name="connsiteY4" fmla="*/ 3644413 h 3729312"/>
              <a:gd name="connsiteX5" fmla="*/ 1046696 w 3865486"/>
              <a:gd name="connsiteY5" fmla="*/ 3462165 h 3729312"/>
              <a:gd name="connsiteX6" fmla="*/ 268858 w 3865486"/>
              <a:gd name="connsiteY6" fmla="*/ 2950050 h 3729312"/>
              <a:gd name="connsiteX7" fmla="*/ 18644 w 3865486"/>
              <a:gd name="connsiteY7" fmla="*/ 2200752 h 3729312"/>
              <a:gd name="connsiteX8" fmla="*/ 30297 w 3865486"/>
              <a:gd name="connsiteY8" fmla="*/ 1762911 h 3729312"/>
              <a:gd name="connsiteX9" fmla="*/ 301529 w 3865486"/>
              <a:gd name="connsiteY9" fmla="*/ 901232 h 3729312"/>
              <a:gd name="connsiteX10" fmla="*/ 717992 w 3865486"/>
              <a:gd name="connsiteY10" fmla="*/ 341005 h 3729312"/>
              <a:gd name="connsiteX11" fmla="*/ 1651216 w 3865486"/>
              <a:gd name="connsiteY11" fmla="*/ 0 h 3729312"/>
              <a:gd name="connsiteX12" fmla="*/ 2433536 w 3865486"/>
              <a:gd name="connsiteY12" fmla="*/ 50005 h 3729312"/>
              <a:gd name="connsiteX13" fmla="*/ 3027594 w 3865486"/>
              <a:gd name="connsiteY13" fmla="*/ 370369 h 3729312"/>
              <a:gd name="connsiteX14" fmla="*/ 3385290 w 3865486"/>
              <a:gd name="connsiteY14" fmla="*/ 1171254 h 3729312"/>
              <a:gd name="connsiteX15" fmla="*/ 3461687 w 3865486"/>
              <a:gd name="connsiteY15" fmla="*/ 2214396 h 3729312"/>
              <a:gd name="connsiteX16" fmla="*/ 3398933 w 3865486"/>
              <a:gd name="connsiteY16" fmla="*/ 2660164 h 3729312"/>
              <a:gd name="connsiteX17" fmla="*/ 3331799 w 3865486"/>
              <a:gd name="connsiteY17" fmla="*/ 2911157 h 3729312"/>
              <a:gd name="connsiteX18" fmla="*/ 3865486 w 3865486"/>
              <a:gd name="connsiteY18" fmla="*/ 313895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331799 w 3837690"/>
              <a:gd name="connsiteY17" fmla="*/ 2911157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331799 w 3837690"/>
              <a:gd name="connsiteY17" fmla="*/ 2911157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331799 w 3837690"/>
              <a:gd name="connsiteY17" fmla="*/ 2911157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292091 w 3837690"/>
              <a:gd name="connsiteY17" fmla="*/ 2978484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398933 w 3837690"/>
              <a:gd name="connsiteY16" fmla="*/ 2660164 h 3729312"/>
              <a:gd name="connsiteX17" fmla="*/ 3292091 w 3837690"/>
              <a:gd name="connsiteY17" fmla="*/ 2978484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430700 w 3837690"/>
              <a:gd name="connsiteY16" fmla="*/ 2656798 h 3729312"/>
              <a:gd name="connsiteX17" fmla="*/ 3292091 w 3837690"/>
              <a:gd name="connsiteY17" fmla="*/ 2978484 h 3729312"/>
              <a:gd name="connsiteX18" fmla="*/ 3837690 w 3837690"/>
              <a:gd name="connsiteY18" fmla="*/ 3213012 h 3729312"/>
              <a:gd name="connsiteX0" fmla="*/ 3835616 w 3837690"/>
              <a:gd name="connsiteY0" fmla="*/ 3219925 h 3729312"/>
              <a:gd name="connsiteX1" fmla="*/ 3420749 w 3837690"/>
              <a:gd name="connsiteY1" fmla="*/ 3548539 h 3729312"/>
              <a:gd name="connsiteX2" fmla="*/ 3045827 w 3837690"/>
              <a:gd name="connsiteY2" fmla="*/ 3689508 h 3729312"/>
              <a:gd name="connsiteX3" fmla="*/ 2335224 w 3837690"/>
              <a:gd name="connsiteY3" fmla="*/ 3727442 h 3729312"/>
              <a:gd name="connsiteX4" fmla="*/ 1691557 w 3837690"/>
              <a:gd name="connsiteY4" fmla="*/ 3644413 h 3729312"/>
              <a:gd name="connsiteX5" fmla="*/ 1046696 w 3837690"/>
              <a:gd name="connsiteY5" fmla="*/ 3462165 h 3729312"/>
              <a:gd name="connsiteX6" fmla="*/ 268858 w 3837690"/>
              <a:gd name="connsiteY6" fmla="*/ 2950050 h 3729312"/>
              <a:gd name="connsiteX7" fmla="*/ 18644 w 3837690"/>
              <a:gd name="connsiteY7" fmla="*/ 2200752 h 3729312"/>
              <a:gd name="connsiteX8" fmla="*/ 30297 w 3837690"/>
              <a:gd name="connsiteY8" fmla="*/ 1762911 h 3729312"/>
              <a:gd name="connsiteX9" fmla="*/ 301529 w 3837690"/>
              <a:gd name="connsiteY9" fmla="*/ 901232 h 3729312"/>
              <a:gd name="connsiteX10" fmla="*/ 717992 w 3837690"/>
              <a:gd name="connsiteY10" fmla="*/ 341005 h 3729312"/>
              <a:gd name="connsiteX11" fmla="*/ 1651216 w 3837690"/>
              <a:gd name="connsiteY11" fmla="*/ 0 h 3729312"/>
              <a:gd name="connsiteX12" fmla="*/ 2433536 w 3837690"/>
              <a:gd name="connsiteY12" fmla="*/ 50005 h 3729312"/>
              <a:gd name="connsiteX13" fmla="*/ 3027594 w 3837690"/>
              <a:gd name="connsiteY13" fmla="*/ 370369 h 3729312"/>
              <a:gd name="connsiteX14" fmla="*/ 3385290 w 3837690"/>
              <a:gd name="connsiteY14" fmla="*/ 1171254 h 3729312"/>
              <a:gd name="connsiteX15" fmla="*/ 3461687 w 3837690"/>
              <a:gd name="connsiteY15" fmla="*/ 2214396 h 3729312"/>
              <a:gd name="connsiteX16" fmla="*/ 3430700 w 3837690"/>
              <a:gd name="connsiteY16" fmla="*/ 2656798 h 3729312"/>
              <a:gd name="connsiteX17" fmla="*/ 3292091 w 3837690"/>
              <a:gd name="connsiteY17" fmla="*/ 2978484 h 3729312"/>
              <a:gd name="connsiteX18" fmla="*/ 3837690 w 3837690"/>
              <a:gd name="connsiteY18" fmla="*/ 3213012 h 3729312"/>
              <a:gd name="connsiteX0" fmla="*/ 3835616 w 3837690"/>
              <a:gd name="connsiteY0" fmla="*/ 3219925 h 3729576"/>
              <a:gd name="connsiteX1" fmla="*/ 3416779 w 3837690"/>
              <a:gd name="connsiteY1" fmla="*/ 3528340 h 3729576"/>
              <a:gd name="connsiteX2" fmla="*/ 3045827 w 3837690"/>
              <a:gd name="connsiteY2" fmla="*/ 3689508 h 3729576"/>
              <a:gd name="connsiteX3" fmla="*/ 2335224 w 3837690"/>
              <a:gd name="connsiteY3" fmla="*/ 3727442 h 3729576"/>
              <a:gd name="connsiteX4" fmla="*/ 1691557 w 3837690"/>
              <a:gd name="connsiteY4" fmla="*/ 3644413 h 3729576"/>
              <a:gd name="connsiteX5" fmla="*/ 1046696 w 3837690"/>
              <a:gd name="connsiteY5" fmla="*/ 3462165 h 3729576"/>
              <a:gd name="connsiteX6" fmla="*/ 268858 w 3837690"/>
              <a:gd name="connsiteY6" fmla="*/ 2950050 h 3729576"/>
              <a:gd name="connsiteX7" fmla="*/ 18644 w 3837690"/>
              <a:gd name="connsiteY7" fmla="*/ 2200752 h 3729576"/>
              <a:gd name="connsiteX8" fmla="*/ 30297 w 3837690"/>
              <a:gd name="connsiteY8" fmla="*/ 1762911 h 3729576"/>
              <a:gd name="connsiteX9" fmla="*/ 301529 w 3837690"/>
              <a:gd name="connsiteY9" fmla="*/ 901232 h 3729576"/>
              <a:gd name="connsiteX10" fmla="*/ 717992 w 3837690"/>
              <a:gd name="connsiteY10" fmla="*/ 341005 h 3729576"/>
              <a:gd name="connsiteX11" fmla="*/ 1651216 w 3837690"/>
              <a:gd name="connsiteY11" fmla="*/ 0 h 3729576"/>
              <a:gd name="connsiteX12" fmla="*/ 2433536 w 3837690"/>
              <a:gd name="connsiteY12" fmla="*/ 50005 h 3729576"/>
              <a:gd name="connsiteX13" fmla="*/ 3027594 w 3837690"/>
              <a:gd name="connsiteY13" fmla="*/ 370369 h 3729576"/>
              <a:gd name="connsiteX14" fmla="*/ 3385290 w 3837690"/>
              <a:gd name="connsiteY14" fmla="*/ 1171254 h 3729576"/>
              <a:gd name="connsiteX15" fmla="*/ 3461687 w 3837690"/>
              <a:gd name="connsiteY15" fmla="*/ 2214396 h 3729576"/>
              <a:gd name="connsiteX16" fmla="*/ 3430700 w 3837690"/>
              <a:gd name="connsiteY16" fmla="*/ 2656798 h 3729576"/>
              <a:gd name="connsiteX17" fmla="*/ 3292091 w 3837690"/>
              <a:gd name="connsiteY17" fmla="*/ 2978484 h 3729576"/>
              <a:gd name="connsiteX18" fmla="*/ 3837690 w 3837690"/>
              <a:gd name="connsiteY18" fmla="*/ 3213012 h 3729576"/>
              <a:gd name="connsiteX0" fmla="*/ 3835616 w 3837690"/>
              <a:gd name="connsiteY0" fmla="*/ 3219925 h 3727718"/>
              <a:gd name="connsiteX1" fmla="*/ 3416779 w 3837690"/>
              <a:gd name="connsiteY1" fmla="*/ 3528340 h 3727718"/>
              <a:gd name="connsiteX2" fmla="*/ 2986264 w 3837690"/>
              <a:gd name="connsiteY2" fmla="*/ 3665944 h 3727718"/>
              <a:gd name="connsiteX3" fmla="*/ 2335224 w 3837690"/>
              <a:gd name="connsiteY3" fmla="*/ 3727442 h 3727718"/>
              <a:gd name="connsiteX4" fmla="*/ 1691557 w 3837690"/>
              <a:gd name="connsiteY4" fmla="*/ 3644413 h 3727718"/>
              <a:gd name="connsiteX5" fmla="*/ 1046696 w 3837690"/>
              <a:gd name="connsiteY5" fmla="*/ 3462165 h 3727718"/>
              <a:gd name="connsiteX6" fmla="*/ 268858 w 3837690"/>
              <a:gd name="connsiteY6" fmla="*/ 2950050 h 3727718"/>
              <a:gd name="connsiteX7" fmla="*/ 18644 w 3837690"/>
              <a:gd name="connsiteY7" fmla="*/ 2200752 h 3727718"/>
              <a:gd name="connsiteX8" fmla="*/ 30297 w 3837690"/>
              <a:gd name="connsiteY8" fmla="*/ 1762911 h 3727718"/>
              <a:gd name="connsiteX9" fmla="*/ 301529 w 3837690"/>
              <a:gd name="connsiteY9" fmla="*/ 901232 h 3727718"/>
              <a:gd name="connsiteX10" fmla="*/ 717992 w 3837690"/>
              <a:gd name="connsiteY10" fmla="*/ 341005 h 3727718"/>
              <a:gd name="connsiteX11" fmla="*/ 1651216 w 3837690"/>
              <a:gd name="connsiteY11" fmla="*/ 0 h 3727718"/>
              <a:gd name="connsiteX12" fmla="*/ 2433536 w 3837690"/>
              <a:gd name="connsiteY12" fmla="*/ 50005 h 3727718"/>
              <a:gd name="connsiteX13" fmla="*/ 3027594 w 3837690"/>
              <a:gd name="connsiteY13" fmla="*/ 370369 h 3727718"/>
              <a:gd name="connsiteX14" fmla="*/ 3385290 w 3837690"/>
              <a:gd name="connsiteY14" fmla="*/ 1171254 h 3727718"/>
              <a:gd name="connsiteX15" fmla="*/ 3461687 w 3837690"/>
              <a:gd name="connsiteY15" fmla="*/ 2214396 h 3727718"/>
              <a:gd name="connsiteX16" fmla="*/ 3430700 w 3837690"/>
              <a:gd name="connsiteY16" fmla="*/ 2656798 h 3727718"/>
              <a:gd name="connsiteX17" fmla="*/ 3292091 w 3837690"/>
              <a:gd name="connsiteY17" fmla="*/ 2978484 h 3727718"/>
              <a:gd name="connsiteX18" fmla="*/ 3837690 w 3837690"/>
              <a:gd name="connsiteY18" fmla="*/ 3213012 h 3727718"/>
              <a:gd name="connsiteX0" fmla="*/ 3835616 w 3837690"/>
              <a:gd name="connsiteY0" fmla="*/ 3219925 h 3727718"/>
              <a:gd name="connsiteX1" fmla="*/ 3416779 w 3837690"/>
              <a:gd name="connsiteY1" fmla="*/ 3528340 h 3727718"/>
              <a:gd name="connsiteX2" fmla="*/ 2986264 w 3837690"/>
              <a:gd name="connsiteY2" fmla="*/ 3665944 h 3727718"/>
              <a:gd name="connsiteX3" fmla="*/ 2335224 w 3837690"/>
              <a:gd name="connsiteY3" fmla="*/ 3727442 h 3727718"/>
              <a:gd name="connsiteX4" fmla="*/ 1691557 w 3837690"/>
              <a:gd name="connsiteY4" fmla="*/ 3644413 h 3727718"/>
              <a:gd name="connsiteX5" fmla="*/ 1046696 w 3837690"/>
              <a:gd name="connsiteY5" fmla="*/ 3462165 h 3727718"/>
              <a:gd name="connsiteX6" fmla="*/ 268858 w 3837690"/>
              <a:gd name="connsiteY6" fmla="*/ 2950050 h 3727718"/>
              <a:gd name="connsiteX7" fmla="*/ 18644 w 3837690"/>
              <a:gd name="connsiteY7" fmla="*/ 2200752 h 3727718"/>
              <a:gd name="connsiteX8" fmla="*/ 30297 w 3837690"/>
              <a:gd name="connsiteY8" fmla="*/ 1762911 h 3727718"/>
              <a:gd name="connsiteX9" fmla="*/ 301529 w 3837690"/>
              <a:gd name="connsiteY9" fmla="*/ 901232 h 3727718"/>
              <a:gd name="connsiteX10" fmla="*/ 717992 w 3837690"/>
              <a:gd name="connsiteY10" fmla="*/ 341005 h 3727718"/>
              <a:gd name="connsiteX11" fmla="*/ 1651216 w 3837690"/>
              <a:gd name="connsiteY11" fmla="*/ 0 h 3727718"/>
              <a:gd name="connsiteX12" fmla="*/ 2433536 w 3837690"/>
              <a:gd name="connsiteY12" fmla="*/ 50005 h 3727718"/>
              <a:gd name="connsiteX13" fmla="*/ 3027594 w 3837690"/>
              <a:gd name="connsiteY13" fmla="*/ 370369 h 3727718"/>
              <a:gd name="connsiteX14" fmla="*/ 3385290 w 3837690"/>
              <a:gd name="connsiteY14" fmla="*/ 1171254 h 3727718"/>
              <a:gd name="connsiteX15" fmla="*/ 3461687 w 3837690"/>
              <a:gd name="connsiteY15" fmla="*/ 2214396 h 3727718"/>
              <a:gd name="connsiteX16" fmla="*/ 3430700 w 3837690"/>
              <a:gd name="connsiteY16" fmla="*/ 2656798 h 3727718"/>
              <a:gd name="connsiteX17" fmla="*/ 3292091 w 3837690"/>
              <a:gd name="connsiteY17" fmla="*/ 2978484 h 3727718"/>
              <a:gd name="connsiteX18" fmla="*/ 3837690 w 3837690"/>
              <a:gd name="connsiteY18" fmla="*/ 3223110 h 3727718"/>
              <a:gd name="connsiteX0" fmla="*/ 3835616 w 3837690"/>
              <a:gd name="connsiteY0" fmla="*/ 3219925 h 3729804"/>
              <a:gd name="connsiteX1" fmla="*/ 3416779 w 3837690"/>
              <a:gd name="connsiteY1" fmla="*/ 3528340 h 3729804"/>
              <a:gd name="connsiteX2" fmla="*/ 2964477 w 3837690"/>
              <a:gd name="connsiteY2" fmla="*/ 3558897 h 3729804"/>
              <a:gd name="connsiteX3" fmla="*/ 2335224 w 3837690"/>
              <a:gd name="connsiteY3" fmla="*/ 3727442 h 3729804"/>
              <a:gd name="connsiteX4" fmla="*/ 1691557 w 3837690"/>
              <a:gd name="connsiteY4" fmla="*/ 3644413 h 3729804"/>
              <a:gd name="connsiteX5" fmla="*/ 1046696 w 3837690"/>
              <a:gd name="connsiteY5" fmla="*/ 3462165 h 3729804"/>
              <a:gd name="connsiteX6" fmla="*/ 268858 w 3837690"/>
              <a:gd name="connsiteY6" fmla="*/ 2950050 h 3729804"/>
              <a:gd name="connsiteX7" fmla="*/ 18644 w 3837690"/>
              <a:gd name="connsiteY7" fmla="*/ 2200752 h 3729804"/>
              <a:gd name="connsiteX8" fmla="*/ 30297 w 3837690"/>
              <a:gd name="connsiteY8" fmla="*/ 1762911 h 3729804"/>
              <a:gd name="connsiteX9" fmla="*/ 301529 w 3837690"/>
              <a:gd name="connsiteY9" fmla="*/ 901232 h 3729804"/>
              <a:gd name="connsiteX10" fmla="*/ 717992 w 3837690"/>
              <a:gd name="connsiteY10" fmla="*/ 341005 h 3729804"/>
              <a:gd name="connsiteX11" fmla="*/ 1651216 w 3837690"/>
              <a:gd name="connsiteY11" fmla="*/ 0 h 3729804"/>
              <a:gd name="connsiteX12" fmla="*/ 2433536 w 3837690"/>
              <a:gd name="connsiteY12" fmla="*/ 50005 h 3729804"/>
              <a:gd name="connsiteX13" fmla="*/ 3027594 w 3837690"/>
              <a:gd name="connsiteY13" fmla="*/ 370369 h 3729804"/>
              <a:gd name="connsiteX14" fmla="*/ 3385290 w 3837690"/>
              <a:gd name="connsiteY14" fmla="*/ 1171254 h 3729804"/>
              <a:gd name="connsiteX15" fmla="*/ 3461687 w 3837690"/>
              <a:gd name="connsiteY15" fmla="*/ 2214396 h 3729804"/>
              <a:gd name="connsiteX16" fmla="*/ 3430700 w 3837690"/>
              <a:gd name="connsiteY16" fmla="*/ 2656798 h 3729804"/>
              <a:gd name="connsiteX17" fmla="*/ 3292091 w 3837690"/>
              <a:gd name="connsiteY17" fmla="*/ 2978484 h 3729804"/>
              <a:gd name="connsiteX18" fmla="*/ 3837690 w 3837690"/>
              <a:gd name="connsiteY18" fmla="*/ 3223110 h 3729804"/>
              <a:gd name="connsiteX0" fmla="*/ 3835616 w 3837690"/>
              <a:gd name="connsiteY0" fmla="*/ 3219925 h 3728640"/>
              <a:gd name="connsiteX1" fmla="*/ 3416779 w 3837690"/>
              <a:gd name="connsiteY1" fmla="*/ 3528340 h 3728640"/>
              <a:gd name="connsiteX2" fmla="*/ 2964477 w 3837690"/>
              <a:gd name="connsiteY2" fmla="*/ 3558897 h 3728640"/>
              <a:gd name="connsiteX3" fmla="*/ 2335224 w 3837690"/>
              <a:gd name="connsiteY3" fmla="*/ 3727442 h 3728640"/>
              <a:gd name="connsiteX4" fmla="*/ 1046696 w 3837690"/>
              <a:gd name="connsiteY4" fmla="*/ 3462165 h 3728640"/>
              <a:gd name="connsiteX5" fmla="*/ 268858 w 3837690"/>
              <a:gd name="connsiteY5" fmla="*/ 2950050 h 3728640"/>
              <a:gd name="connsiteX6" fmla="*/ 18644 w 3837690"/>
              <a:gd name="connsiteY6" fmla="*/ 2200752 h 3728640"/>
              <a:gd name="connsiteX7" fmla="*/ 30297 w 3837690"/>
              <a:gd name="connsiteY7" fmla="*/ 1762911 h 3728640"/>
              <a:gd name="connsiteX8" fmla="*/ 301529 w 3837690"/>
              <a:gd name="connsiteY8" fmla="*/ 901232 h 3728640"/>
              <a:gd name="connsiteX9" fmla="*/ 717992 w 3837690"/>
              <a:gd name="connsiteY9" fmla="*/ 341005 h 3728640"/>
              <a:gd name="connsiteX10" fmla="*/ 1651216 w 3837690"/>
              <a:gd name="connsiteY10" fmla="*/ 0 h 3728640"/>
              <a:gd name="connsiteX11" fmla="*/ 2433536 w 3837690"/>
              <a:gd name="connsiteY11" fmla="*/ 50005 h 3728640"/>
              <a:gd name="connsiteX12" fmla="*/ 3027594 w 3837690"/>
              <a:gd name="connsiteY12" fmla="*/ 370369 h 3728640"/>
              <a:gd name="connsiteX13" fmla="*/ 3385290 w 3837690"/>
              <a:gd name="connsiteY13" fmla="*/ 1171254 h 3728640"/>
              <a:gd name="connsiteX14" fmla="*/ 3461687 w 3837690"/>
              <a:gd name="connsiteY14" fmla="*/ 2214396 h 3728640"/>
              <a:gd name="connsiteX15" fmla="*/ 3430700 w 3837690"/>
              <a:gd name="connsiteY15" fmla="*/ 2656798 h 3728640"/>
              <a:gd name="connsiteX16" fmla="*/ 3292091 w 3837690"/>
              <a:gd name="connsiteY16" fmla="*/ 2978484 h 3728640"/>
              <a:gd name="connsiteX17" fmla="*/ 3837690 w 3837690"/>
              <a:gd name="connsiteY17" fmla="*/ 3223110 h 3728640"/>
              <a:gd name="connsiteX0" fmla="*/ 3835616 w 3837690"/>
              <a:gd name="connsiteY0" fmla="*/ 3219925 h 3728656"/>
              <a:gd name="connsiteX1" fmla="*/ 3417487 w 3837690"/>
              <a:gd name="connsiteY1" fmla="*/ 3513956 h 3728656"/>
              <a:gd name="connsiteX2" fmla="*/ 2964477 w 3837690"/>
              <a:gd name="connsiteY2" fmla="*/ 3558897 h 3728656"/>
              <a:gd name="connsiteX3" fmla="*/ 2335224 w 3837690"/>
              <a:gd name="connsiteY3" fmla="*/ 3727442 h 3728656"/>
              <a:gd name="connsiteX4" fmla="*/ 1046696 w 3837690"/>
              <a:gd name="connsiteY4" fmla="*/ 3462165 h 3728656"/>
              <a:gd name="connsiteX5" fmla="*/ 268858 w 3837690"/>
              <a:gd name="connsiteY5" fmla="*/ 2950050 h 3728656"/>
              <a:gd name="connsiteX6" fmla="*/ 18644 w 3837690"/>
              <a:gd name="connsiteY6" fmla="*/ 2200752 h 3728656"/>
              <a:gd name="connsiteX7" fmla="*/ 30297 w 3837690"/>
              <a:gd name="connsiteY7" fmla="*/ 1762911 h 3728656"/>
              <a:gd name="connsiteX8" fmla="*/ 301529 w 3837690"/>
              <a:gd name="connsiteY8" fmla="*/ 901232 h 3728656"/>
              <a:gd name="connsiteX9" fmla="*/ 717992 w 3837690"/>
              <a:gd name="connsiteY9" fmla="*/ 341005 h 3728656"/>
              <a:gd name="connsiteX10" fmla="*/ 1651216 w 3837690"/>
              <a:gd name="connsiteY10" fmla="*/ 0 h 3728656"/>
              <a:gd name="connsiteX11" fmla="*/ 2433536 w 3837690"/>
              <a:gd name="connsiteY11" fmla="*/ 50005 h 3728656"/>
              <a:gd name="connsiteX12" fmla="*/ 3027594 w 3837690"/>
              <a:gd name="connsiteY12" fmla="*/ 370369 h 3728656"/>
              <a:gd name="connsiteX13" fmla="*/ 3385290 w 3837690"/>
              <a:gd name="connsiteY13" fmla="*/ 1171254 h 3728656"/>
              <a:gd name="connsiteX14" fmla="*/ 3461687 w 3837690"/>
              <a:gd name="connsiteY14" fmla="*/ 2214396 h 3728656"/>
              <a:gd name="connsiteX15" fmla="*/ 3430700 w 3837690"/>
              <a:gd name="connsiteY15" fmla="*/ 2656798 h 3728656"/>
              <a:gd name="connsiteX16" fmla="*/ 3292091 w 3837690"/>
              <a:gd name="connsiteY16" fmla="*/ 2978484 h 3728656"/>
              <a:gd name="connsiteX17" fmla="*/ 3837690 w 3837690"/>
              <a:gd name="connsiteY17" fmla="*/ 3223110 h 3728656"/>
              <a:gd name="connsiteX0" fmla="*/ 3835616 w 3835616"/>
              <a:gd name="connsiteY0" fmla="*/ 3219925 h 3728656"/>
              <a:gd name="connsiteX1" fmla="*/ 3417487 w 3835616"/>
              <a:gd name="connsiteY1" fmla="*/ 3513956 h 3728656"/>
              <a:gd name="connsiteX2" fmla="*/ 2964477 w 3835616"/>
              <a:gd name="connsiteY2" fmla="*/ 3558897 h 3728656"/>
              <a:gd name="connsiteX3" fmla="*/ 2335224 w 3835616"/>
              <a:gd name="connsiteY3" fmla="*/ 3727442 h 3728656"/>
              <a:gd name="connsiteX4" fmla="*/ 1046696 w 3835616"/>
              <a:gd name="connsiteY4" fmla="*/ 3462165 h 3728656"/>
              <a:gd name="connsiteX5" fmla="*/ 268858 w 3835616"/>
              <a:gd name="connsiteY5" fmla="*/ 2950050 h 3728656"/>
              <a:gd name="connsiteX6" fmla="*/ 18644 w 3835616"/>
              <a:gd name="connsiteY6" fmla="*/ 2200752 h 3728656"/>
              <a:gd name="connsiteX7" fmla="*/ 30297 w 3835616"/>
              <a:gd name="connsiteY7" fmla="*/ 1762911 h 3728656"/>
              <a:gd name="connsiteX8" fmla="*/ 301529 w 3835616"/>
              <a:gd name="connsiteY8" fmla="*/ 901232 h 3728656"/>
              <a:gd name="connsiteX9" fmla="*/ 717992 w 3835616"/>
              <a:gd name="connsiteY9" fmla="*/ 341005 h 3728656"/>
              <a:gd name="connsiteX10" fmla="*/ 1651216 w 3835616"/>
              <a:gd name="connsiteY10" fmla="*/ 0 h 3728656"/>
              <a:gd name="connsiteX11" fmla="*/ 2433536 w 3835616"/>
              <a:gd name="connsiteY11" fmla="*/ 50005 h 3728656"/>
              <a:gd name="connsiteX12" fmla="*/ 3027594 w 3835616"/>
              <a:gd name="connsiteY12" fmla="*/ 370369 h 3728656"/>
              <a:gd name="connsiteX13" fmla="*/ 3385290 w 3835616"/>
              <a:gd name="connsiteY13" fmla="*/ 1171254 h 3728656"/>
              <a:gd name="connsiteX14" fmla="*/ 3461687 w 3835616"/>
              <a:gd name="connsiteY14" fmla="*/ 2214396 h 3728656"/>
              <a:gd name="connsiteX15" fmla="*/ 3430700 w 3835616"/>
              <a:gd name="connsiteY15" fmla="*/ 2656798 h 3728656"/>
              <a:gd name="connsiteX16" fmla="*/ 3292091 w 3835616"/>
              <a:gd name="connsiteY16" fmla="*/ 2978484 h 3728656"/>
              <a:gd name="connsiteX17" fmla="*/ 3751780 w 3835616"/>
              <a:gd name="connsiteY17" fmla="*/ 3256428 h 3728656"/>
              <a:gd name="connsiteX0" fmla="*/ 3835616 w 3835616"/>
              <a:gd name="connsiteY0" fmla="*/ 3219925 h 3729924"/>
              <a:gd name="connsiteX1" fmla="*/ 3417487 w 3835616"/>
              <a:gd name="connsiteY1" fmla="*/ 3513956 h 3729924"/>
              <a:gd name="connsiteX2" fmla="*/ 2964477 w 3835616"/>
              <a:gd name="connsiteY2" fmla="*/ 3558897 h 3729924"/>
              <a:gd name="connsiteX3" fmla="*/ 2222800 w 3835616"/>
              <a:gd name="connsiteY3" fmla="*/ 3728717 h 3729924"/>
              <a:gd name="connsiteX4" fmla="*/ 1046696 w 3835616"/>
              <a:gd name="connsiteY4" fmla="*/ 3462165 h 3729924"/>
              <a:gd name="connsiteX5" fmla="*/ 268858 w 3835616"/>
              <a:gd name="connsiteY5" fmla="*/ 2950050 h 3729924"/>
              <a:gd name="connsiteX6" fmla="*/ 18644 w 3835616"/>
              <a:gd name="connsiteY6" fmla="*/ 2200752 h 3729924"/>
              <a:gd name="connsiteX7" fmla="*/ 30297 w 3835616"/>
              <a:gd name="connsiteY7" fmla="*/ 1762911 h 3729924"/>
              <a:gd name="connsiteX8" fmla="*/ 301529 w 3835616"/>
              <a:gd name="connsiteY8" fmla="*/ 901232 h 3729924"/>
              <a:gd name="connsiteX9" fmla="*/ 717992 w 3835616"/>
              <a:gd name="connsiteY9" fmla="*/ 341005 h 3729924"/>
              <a:gd name="connsiteX10" fmla="*/ 1651216 w 3835616"/>
              <a:gd name="connsiteY10" fmla="*/ 0 h 3729924"/>
              <a:gd name="connsiteX11" fmla="*/ 2433536 w 3835616"/>
              <a:gd name="connsiteY11" fmla="*/ 50005 h 3729924"/>
              <a:gd name="connsiteX12" fmla="*/ 3027594 w 3835616"/>
              <a:gd name="connsiteY12" fmla="*/ 370369 h 3729924"/>
              <a:gd name="connsiteX13" fmla="*/ 3385290 w 3835616"/>
              <a:gd name="connsiteY13" fmla="*/ 1171254 h 3729924"/>
              <a:gd name="connsiteX14" fmla="*/ 3461687 w 3835616"/>
              <a:gd name="connsiteY14" fmla="*/ 2214396 h 3729924"/>
              <a:gd name="connsiteX15" fmla="*/ 3430700 w 3835616"/>
              <a:gd name="connsiteY15" fmla="*/ 2656798 h 3729924"/>
              <a:gd name="connsiteX16" fmla="*/ 3292091 w 3835616"/>
              <a:gd name="connsiteY16" fmla="*/ 2978484 h 3729924"/>
              <a:gd name="connsiteX17" fmla="*/ 3751780 w 3835616"/>
              <a:gd name="connsiteY17" fmla="*/ 3256428 h 3729924"/>
              <a:gd name="connsiteX0" fmla="*/ 3835616 w 3835616"/>
              <a:gd name="connsiteY0" fmla="*/ 3219925 h 3731978"/>
              <a:gd name="connsiteX1" fmla="*/ 3417487 w 3835616"/>
              <a:gd name="connsiteY1" fmla="*/ 3513956 h 3731978"/>
              <a:gd name="connsiteX2" fmla="*/ 2964477 w 3835616"/>
              <a:gd name="connsiteY2" fmla="*/ 3558897 h 3731978"/>
              <a:gd name="connsiteX3" fmla="*/ 2222800 w 3835616"/>
              <a:gd name="connsiteY3" fmla="*/ 3728717 h 3731978"/>
              <a:gd name="connsiteX4" fmla="*/ 1046696 w 3835616"/>
              <a:gd name="connsiteY4" fmla="*/ 3462165 h 3731978"/>
              <a:gd name="connsiteX5" fmla="*/ 268858 w 3835616"/>
              <a:gd name="connsiteY5" fmla="*/ 2950050 h 3731978"/>
              <a:gd name="connsiteX6" fmla="*/ 18644 w 3835616"/>
              <a:gd name="connsiteY6" fmla="*/ 2200752 h 3731978"/>
              <a:gd name="connsiteX7" fmla="*/ 30297 w 3835616"/>
              <a:gd name="connsiteY7" fmla="*/ 1762911 h 3731978"/>
              <a:gd name="connsiteX8" fmla="*/ 301529 w 3835616"/>
              <a:gd name="connsiteY8" fmla="*/ 901232 h 3731978"/>
              <a:gd name="connsiteX9" fmla="*/ 717992 w 3835616"/>
              <a:gd name="connsiteY9" fmla="*/ 341005 h 3731978"/>
              <a:gd name="connsiteX10" fmla="*/ 1651216 w 3835616"/>
              <a:gd name="connsiteY10" fmla="*/ 0 h 3731978"/>
              <a:gd name="connsiteX11" fmla="*/ 2433536 w 3835616"/>
              <a:gd name="connsiteY11" fmla="*/ 50005 h 3731978"/>
              <a:gd name="connsiteX12" fmla="*/ 3027594 w 3835616"/>
              <a:gd name="connsiteY12" fmla="*/ 370369 h 3731978"/>
              <a:gd name="connsiteX13" fmla="*/ 3385290 w 3835616"/>
              <a:gd name="connsiteY13" fmla="*/ 1171254 h 3731978"/>
              <a:gd name="connsiteX14" fmla="*/ 3461687 w 3835616"/>
              <a:gd name="connsiteY14" fmla="*/ 2214396 h 3731978"/>
              <a:gd name="connsiteX15" fmla="*/ 3430700 w 3835616"/>
              <a:gd name="connsiteY15" fmla="*/ 2656798 h 3731978"/>
              <a:gd name="connsiteX16" fmla="*/ 3292091 w 3835616"/>
              <a:gd name="connsiteY16" fmla="*/ 2978484 h 3731978"/>
              <a:gd name="connsiteX17" fmla="*/ 3751780 w 3835616"/>
              <a:gd name="connsiteY17" fmla="*/ 3256428 h 3731978"/>
              <a:gd name="connsiteX0" fmla="*/ 3835616 w 3835616"/>
              <a:gd name="connsiteY0" fmla="*/ 3219925 h 3731979"/>
              <a:gd name="connsiteX1" fmla="*/ 3417487 w 3835616"/>
              <a:gd name="connsiteY1" fmla="*/ 3513956 h 3731979"/>
              <a:gd name="connsiteX2" fmla="*/ 2964477 w 3835616"/>
              <a:gd name="connsiteY2" fmla="*/ 3558897 h 3731979"/>
              <a:gd name="connsiteX3" fmla="*/ 2222800 w 3835616"/>
              <a:gd name="connsiteY3" fmla="*/ 3728717 h 3731979"/>
              <a:gd name="connsiteX4" fmla="*/ 1046696 w 3835616"/>
              <a:gd name="connsiteY4" fmla="*/ 3462165 h 3731979"/>
              <a:gd name="connsiteX5" fmla="*/ 268858 w 3835616"/>
              <a:gd name="connsiteY5" fmla="*/ 2950050 h 3731979"/>
              <a:gd name="connsiteX6" fmla="*/ 18644 w 3835616"/>
              <a:gd name="connsiteY6" fmla="*/ 2200752 h 3731979"/>
              <a:gd name="connsiteX7" fmla="*/ 30297 w 3835616"/>
              <a:gd name="connsiteY7" fmla="*/ 1762911 h 3731979"/>
              <a:gd name="connsiteX8" fmla="*/ 717992 w 3835616"/>
              <a:gd name="connsiteY8" fmla="*/ 341005 h 3731979"/>
              <a:gd name="connsiteX9" fmla="*/ 1651216 w 3835616"/>
              <a:gd name="connsiteY9" fmla="*/ 0 h 3731979"/>
              <a:gd name="connsiteX10" fmla="*/ 2433536 w 3835616"/>
              <a:gd name="connsiteY10" fmla="*/ 50005 h 3731979"/>
              <a:gd name="connsiteX11" fmla="*/ 3027594 w 3835616"/>
              <a:gd name="connsiteY11" fmla="*/ 370369 h 3731979"/>
              <a:gd name="connsiteX12" fmla="*/ 3385290 w 3835616"/>
              <a:gd name="connsiteY12" fmla="*/ 1171254 h 3731979"/>
              <a:gd name="connsiteX13" fmla="*/ 3461687 w 3835616"/>
              <a:gd name="connsiteY13" fmla="*/ 2214396 h 3731979"/>
              <a:gd name="connsiteX14" fmla="*/ 3430700 w 3835616"/>
              <a:gd name="connsiteY14" fmla="*/ 2656798 h 3731979"/>
              <a:gd name="connsiteX15" fmla="*/ 3292091 w 3835616"/>
              <a:gd name="connsiteY15" fmla="*/ 2978484 h 3731979"/>
              <a:gd name="connsiteX16" fmla="*/ 3751780 w 3835616"/>
              <a:gd name="connsiteY16" fmla="*/ 3256428 h 3731979"/>
              <a:gd name="connsiteX0" fmla="*/ 3835616 w 3835616"/>
              <a:gd name="connsiteY0" fmla="*/ 3219925 h 3731979"/>
              <a:gd name="connsiteX1" fmla="*/ 3417487 w 3835616"/>
              <a:gd name="connsiteY1" fmla="*/ 3513956 h 3731979"/>
              <a:gd name="connsiteX2" fmla="*/ 2964477 w 3835616"/>
              <a:gd name="connsiteY2" fmla="*/ 3558897 h 3731979"/>
              <a:gd name="connsiteX3" fmla="*/ 2222800 w 3835616"/>
              <a:gd name="connsiteY3" fmla="*/ 3728717 h 3731979"/>
              <a:gd name="connsiteX4" fmla="*/ 1046696 w 3835616"/>
              <a:gd name="connsiteY4" fmla="*/ 3462165 h 3731979"/>
              <a:gd name="connsiteX5" fmla="*/ 268858 w 3835616"/>
              <a:gd name="connsiteY5" fmla="*/ 2950050 h 3731979"/>
              <a:gd name="connsiteX6" fmla="*/ 18644 w 3835616"/>
              <a:gd name="connsiteY6" fmla="*/ 2200752 h 3731979"/>
              <a:gd name="connsiteX7" fmla="*/ 30297 w 3835616"/>
              <a:gd name="connsiteY7" fmla="*/ 1762911 h 3731979"/>
              <a:gd name="connsiteX8" fmla="*/ 542523 w 3835616"/>
              <a:gd name="connsiteY8" fmla="*/ 291475 h 3731979"/>
              <a:gd name="connsiteX9" fmla="*/ 1651216 w 3835616"/>
              <a:gd name="connsiteY9" fmla="*/ 0 h 3731979"/>
              <a:gd name="connsiteX10" fmla="*/ 2433536 w 3835616"/>
              <a:gd name="connsiteY10" fmla="*/ 50005 h 3731979"/>
              <a:gd name="connsiteX11" fmla="*/ 3027594 w 3835616"/>
              <a:gd name="connsiteY11" fmla="*/ 370369 h 3731979"/>
              <a:gd name="connsiteX12" fmla="*/ 3385290 w 3835616"/>
              <a:gd name="connsiteY12" fmla="*/ 1171254 h 3731979"/>
              <a:gd name="connsiteX13" fmla="*/ 3461687 w 3835616"/>
              <a:gd name="connsiteY13" fmla="*/ 2214396 h 3731979"/>
              <a:gd name="connsiteX14" fmla="*/ 3430700 w 3835616"/>
              <a:gd name="connsiteY14" fmla="*/ 2656798 h 3731979"/>
              <a:gd name="connsiteX15" fmla="*/ 3292091 w 3835616"/>
              <a:gd name="connsiteY15" fmla="*/ 2978484 h 3731979"/>
              <a:gd name="connsiteX16" fmla="*/ 3751780 w 3835616"/>
              <a:gd name="connsiteY16" fmla="*/ 3256428 h 3731979"/>
              <a:gd name="connsiteX0" fmla="*/ 3833553 w 3833553"/>
              <a:gd name="connsiteY0" fmla="*/ 3219925 h 3731979"/>
              <a:gd name="connsiteX1" fmla="*/ 3415424 w 3833553"/>
              <a:gd name="connsiteY1" fmla="*/ 3513956 h 3731979"/>
              <a:gd name="connsiteX2" fmla="*/ 2962414 w 3833553"/>
              <a:gd name="connsiteY2" fmla="*/ 3558897 h 3731979"/>
              <a:gd name="connsiteX3" fmla="*/ 2220737 w 3833553"/>
              <a:gd name="connsiteY3" fmla="*/ 3728717 h 3731979"/>
              <a:gd name="connsiteX4" fmla="*/ 1044633 w 3833553"/>
              <a:gd name="connsiteY4" fmla="*/ 3462165 h 3731979"/>
              <a:gd name="connsiteX5" fmla="*/ 266795 w 3833553"/>
              <a:gd name="connsiteY5" fmla="*/ 2950050 h 3731979"/>
              <a:gd name="connsiteX6" fmla="*/ 16581 w 3833553"/>
              <a:gd name="connsiteY6" fmla="*/ 2200752 h 3731979"/>
              <a:gd name="connsiteX7" fmla="*/ 34598 w 3833553"/>
              <a:gd name="connsiteY7" fmla="*/ 1633447 h 3731979"/>
              <a:gd name="connsiteX8" fmla="*/ 540460 w 3833553"/>
              <a:gd name="connsiteY8" fmla="*/ 291475 h 3731979"/>
              <a:gd name="connsiteX9" fmla="*/ 1649153 w 3833553"/>
              <a:gd name="connsiteY9" fmla="*/ 0 h 3731979"/>
              <a:gd name="connsiteX10" fmla="*/ 2431473 w 3833553"/>
              <a:gd name="connsiteY10" fmla="*/ 50005 h 3731979"/>
              <a:gd name="connsiteX11" fmla="*/ 3025531 w 3833553"/>
              <a:gd name="connsiteY11" fmla="*/ 370369 h 3731979"/>
              <a:gd name="connsiteX12" fmla="*/ 3383227 w 3833553"/>
              <a:gd name="connsiteY12" fmla="*/ 1171254 h 3731979"/>
              <a:gd name="connsiteX13" fmla="*/ 3459624 w 3833553"/>
              <a:gd name="connsiteY13" fmla="*/ 2214396 h 3731979"/>
              <a:gd name="connsiteX14" fmla="*/ 3428637 w 3833553"/>
              <a:gd name="connsiteY14" fmla="*/ 2656798 h 3731979"/>
              <a:gd name="connsiteX15" fmla="*/ 3290028 w 3833553"/>
              <a:gd name="connsiteY15" fmla="*/ 2978484 h 3731979"/>
              <a:gd name="connsiteX16" fmla="*/ 3749717 w 3833553"/>
              <a:gd name="connsiteY16" fmla="*/ 3256428 h 3731979"/>
              <a:gd name="connsiteX0" fmla="*/ 3833553 w 3833553"/>
              <a:gd name="connsiteY0" fmla="*/ 3219925 h 3731979"/>
              <a:gd name="connsiteX1" fmla="*/ 3415424 w 3833553"/>
              <a:gd name="connsiteY1" fmla="*/ 3513956 h 3731979"/>
              <a:gd name="connsiteX2" fmla="*/ 2962414 w 3833553"/>
              <a:gd name="connsiteY2" fmla="*/ 3558897 h 3731979"/>
              <a:gd name="connsiteX3" fmla="*/ 2220737 w 3833553"/>
              <a:gd name="connsiteY3" fmla="*/ 3728717 h 3731979"/>
              <a:gd name="connsiteX4" fmla="*/ 1044633 w 3833553"/>
              <a:gd name="connsiteY4" fmla="*/ 3462165 h 3731979"/>
              <a:gd name="connsiteX5" fmla="*/ 266795 w 3833553"/>
              <a:gd name="connsiteY5" fmla="*/ 2950050 h 3731979"/>
              <a:gd name="connsiteX6" fmla="*/ 16581 w 3833553"/>
              <a:gd name="connsiteY6" fmla="*/ 2200752 h 3731979"/>
              <a:gd name="connsiteX7" fmla="*/ 34598 w 3833553"/>
              <a:gd name="connsiteY7" fmla="*/ 1633447 h 3731979"/>
              <a:gd name="connsiteX8" fmla="*/ 540460 w 3833553"/>
              <a:gd name="connsiteY8" fmla="*/ 291475 h 3731979"/>
              <a:gd name="connsiteX9" fmla="*/ 1649153 w 3833553"/>
              <a:gd name="connsiteY9" fmla="*/ 0 h 3731979"/>
              <a:gd name="connsiteX10" fmla="*/ 2431473 w 3833553"/>
              <a:gd name="connsiteY10" fmla="*/ 50005 h 3731979"/>
              <a:gd name="connsiteX11" fmla="*/ 3025531 w 3833553"/>
              <a:gd name="connsiteY11" fmla="*/ 370369 h 3731979"/>
              <a:gd name="connsiteX12" fmla="*/ 3383227 w 3833553"/>
              <a:gd name="connsiteY12" fmla="*/ 1171254 h 3731979"/>
              <a:gd name="connsiteX13" fmla="*/ 3459624 w 3833553"/>
              <a:gd name="connsiteY13" fmla="*/ 2214396 h 3731979"/>
              <a:gd name="connsiteX14" fmla="*/ 3428637 w 3833553"/>
              <a:gd name="connsiteY14" fmla="*/ 2656798 h 3731979"/>
              <a:gd name="connsiteX15" fmla="*/ 3290028 w 3833553"/>
              <a:gd name="connsiteY15" fmla="*/ 2978484 h 3731979"/>
              <a:gd name="connsiteX16" fmla="*/ 3749717 w 3833553"/>
              <a:gd name="connsiteY16" fmla="*/ 3256428 h 3731979"/>
              <a:gd name="connsiteX0" fmla="*/ 3833188 w 3833188"/>
              <a:gd name="connsiteY0" fmla="*/ 3219925 h 3731979"/>
              <a:gd name="connsiteX1" fmla="*/ 3415059 w 3833188"/>
              <a:gd name="connsiteY1" fmla="*/ 3513956 h 3731979"/>
              <a:gd name="connsiteX2" fmla="*/ 2962049 w 3833188"/>
              <a:gd name="connsiteY2" fmla="*/ 3558897 h 3731979"/>
              <a:gd name="connsiteX3" fmla="*/ 2220372 w 3833188"/>
              <a:gd name="connsiteY3" fmla="*/ 3728717 h 3731979"/>
              <a:gd name="connsiteX4" fmla="*/ 1044268 w 3833188"/>
              <a:gd name="connsiteY4" fmla="*/ 3462165 h 3731979"/>
              <a:gd name="connsiteX5" fmla="*/ 261479 w 3833188"/>
              <a:gd name="connsiteY5" fmla="*/ 3050740 h 3731979"/>
              <a:gd name="connsiteX6" fmla="*/ 16216 w 3833188"/>
              <a:gd name="connsiteY6" fmla="*/ 2200752 h 3731979"/>
              <a:gd name="connsiteX7" fmla="*/ 34233 w 3833188"/>
              <a:gd name="connsiteY7" fmla="*/ 1633447 h 3731979"/>
              <a:gd name="connsiteX8" fmla="*/ 540095 w 3833188"/>
              <a:gd name="connsiteY8" fmla="*/ 291475 h 3731979"/>
              <a:gd name="connsiteX9" fmla="*/ 1648788 w 3833188"/>
              <a:gd name="connsiteY9" fmla="*/ 0 h 3731979"/>
              <a:gd name="connsiteX10" fmla="*/ 2431108 w 3833188"/>
              <a:gd name="connsiteY10" fmla="*/ 50005 h 3731979"/>
              <a:gd name="connsiteX11" fmla="*/ 3025166 w 3833188"/>
              <a:gd name="connsiteY11" fmla="*/ 370369 h 3731979"/>
              <a:gd name="connsiteX12" fmla="*/ 3382862 w 3833188"/>
              <a:gd name="connsiteY12" fmla="*/ 1171254 h 3731979"/>
              <a:gd name="connsiteX13" fmla="*/ 3459259 w 3833188"/>
              <a:gd name="connsiteY13" fmla="*/ 2214396 h 3731979"/>
              <a:gd name="connsiteX14" fmla="*/ 3428272 w 3833188"/>
              <a:gd name="connsiteY14" fmla="*/ 2656798 h 3731979"/>
              <a:gd name="connsiteX15" fmla="*/ 3289663 w 3833188"/>
              <a:gd name="connsiteY15" fmla="*/ 2978484 h 3731979"/>
              <a:gd name="connsiteX16" fmla="*/ 3749352 w 3833188"/>
              <a:gd name="connsiteY16" fmla="*/ 3256428 h 3731979"/>
              <a:gd name="connsiteX0" fmla="*/ 3833188 w 3833188"/>
              <a:gd name="connsiteY0" fmla="*/ 3219925 h 3729118"/>
              <a:gd name="connsiteX1" fmla="*/ 3415059 w 3833188"/>
              <a:gd name="connsiteY1" fmla="*/ 3513956 h 3729118"/>
              <a:gd name="connsiteX2" fmla="*/ 2962049 w 3833188"/>
              <a:gd name="connsiteY2" fmla="*/ 3558897 h 3729118"/>
              <a:gd name="connsiteX3" fmla="*/ 2220372 w 3833188"/>
              <a:gd name="connsiteY3" fmla="*/ 3728717 h 3729118"/>
              <a:gd name="connsiteX4" fmla="*/ 1042147 w 3833188"/>
              <a:gd name="connsiteY4" fmla="*/ 3505319 h 3729118"/>
              <a:gd name="connsiteX5" fmla="*/ 261479 w 3833188"/>
              <a:gd name="connsiteY5" fmla="*/ 3050740 h 3729118"/>
              <a:gd name="connsiteX6" fmla="*/ 16216 w 3833188"/>
              <a:gd name="connsiteY6" fmla="*/ 2200752 h 3729118"/>
              <a:gd name="connsiteX7" fmla="*/ 34233 w 3833188"/>
              <a:gd name="connsiteY7" fmla="*/ 1633447 h 3729118"/>
              <a:gd name="connsiteX8" fmla="*/ 540095 w 3833188"/>
              <a:gd name="connsiteY8" fmla="*/ 291475 h 3729118"/>
              <a:gd name="connsiteX9" fmla="*/ 1648788 w 3833188"/>
              <a:gd name="connsiteY9" fmla="*/ 0 h 3729118"/>
              <a:gd name="connsiteX10" fmla="*/ 2431108 w 3833188"/>
              <a:gd name="connsiteY10" fmla="*/ 50005 h 3729118"/>
              <a:gd name="connsiteX11" fmla="*/ 3025166 w 3833188"/>
              <a:gd name="connsiteY11" fmla="*/ 370369 h 3729118"/>
              <a:gd name="connsiteX12" fmla="*/ 3382862 w 3833188"/>
              <a:gd name="connsiteY12" fmla="*/ 1171254 h 3729118"/>
              <a:gd name="connsiteX13" fmla="*/ 3459259 w 3833188"/>
              <a:gd name="connsiteY13" fmla="*/ 2214396 h 3729118"/>
              <a:gd name="connsiteX14" fmla="*/ 3428272 w 3833188"/>
              <a:gd name="connsiteY14" fmla="*/ 2656798 h 3729118"/>
              <a:gd name="connsiteX15" fmla="*/ 3289663 w 3833188"/>
              <a:gd name="connsiteY15" fmla="*/ 2978484 h 3729118"/>
              <a:gd name="connsiteX16" fmla="*/ 3749352 w 3833188"/>
              <a:gd name="connsiteY16" fmla="*/ 3256428 h 3729118"/>
              <a:gd name="connsiteX0" fmla="*/ 3755903 w 3755903"/>
              <a:gd name="connsiteY0" fmla="*/ 3264410 h 3729117"/>
              <a:gd name="connsiteX1" fmla="*/ 3415059 w 3755903"/>
              <a:gd name="connsiteY1" fmla="*/ 3513956 h 3729117"/>
              <a:gd name="connsiteX2" fmla="*/ 2962049 w 3755903"/>
              <a:gd name="connsiteY2" fmla="*/ 3558897 h 3729117"/>
              <a:gd name="connsiteX3" fmla="*/ 2220372 w 3755903"/>
              <a:gd name="connsiteY3" fmla="*/ 3728717 h 3729117"/>
              <a:gd name="connsiteX4" fmla="*/ 1042147 w 3755903"/>
              <a:gd name="connsiteY4" fmla="*/ 3505319 h 3729117"/>
              <a:gd name="connsiteX5" fmla="*/ 261479 w 3755903"/>
              <a:gd name="connsiteY5" fmla="*/ 3050740 h 3729117"/>
              <a:gd name="connsiteX6" fmla="*/ 16216 w 3755903"/>
              <a:gd name="connsiteY6" fmla="*/ 2200752 h 3729117"/>
              <a:gd name="connsiteX7" fmla="*/ 34233 w 3755903"/>
              <a:gd name="connsiteY7" fmla="*/ 1633447 h 3729117"/>
              <a:gd name="connsiteX8" fmla="*/ 540095 w 3755903"/>
              <a:gd name="connsiteY8" fmla="*/ 291475 h 3729117"/>
              <a:gd name="connsiteX9" fmla="*/ 1648788 w 3755903"/>
              <a:gd name="connsiteY9" fmla="*/ 0 h 3729117"/>
              <a:gd name="connsiteX10" fmla="*/ 2431108 w 3755903"/>
              <a:gd name="connsiteY10" fmla="*/ 50005 h 3729117"/>
              <a:gd name="connsiteX11" fmla="*/ 3025166 w 3755903"/>
              <a:gd name="connsiteY11" fmla="*/ 370369 h 3729117"/>
              <a:gd name="connsiteX12" fmla="*/ 3382862 w 3755903"/>
              <a:gd name="connsiteY12" fmla="*/ 1171254 h 3729117"/>
              <a:gd name="connsiteX13" fmla="*/ 3459259 w 3755903"/>
              <a:gd name="connsiteY13" fmla="*/ 2214396 h 3729117"/>
              <a:gd name="connsiteX14" fmla="*/ 3428272 w 3755903"/>
              <a:gd name="connsiteY14" fmla="*/ 2656798 h 3729117"/>
              <a:gd name="connsiteX15" fmla="*/ 3289663 w 3755903"/>
              <a:gd name="connsiteY15" fmla="*/ 2978484 h 3729117"/>
              <a:gd name="connsiteX16" fmla="*/ 3749352 w 3755903"/>
              <a:gd name="connsiteY16" fmla="*/ 3256428 h 3729117"/>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59259 w 3755903"/>
              <a:gd name="connsiteY13" fmla="*/ 2214396 h 3729114"/>
              <a:gd name="connsiteX14" fmla="*/ 3428272 w 3755903"/>
              <a:gd name="connsiteY14" fmla="*/ 2656798 h 3729114"/>
              <a:gd name="connsiteX15" fmla="*/ 3289663 w 3755903"/>
              <a:gd name="connsiteY15" fmla="*/ 2978484 h 3729114"/>
              <a:gd name="connsiteX16" fmla="*/ 3749352 w 3755903"/>
              <a:gd name="connsiteY16" fmla="*/ 3256428 h 3729114"/>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59259 w 3755903"/>
              <a:gd name="connsiteY13" fmla="*/ 2214396 h 3729114"/>
              <a:gd name="connsiteX14" fmla="*/ 3422529 w 3755903"/>
              <a:gd name="connsiteY14" fmla="*/ 2656123 h 3729114"/>
              <a:gd name="connsiteX15" fmla="*/ 3289663 w 3755903"/>
              <a:gd name="connsiteY15" fmla="*/ 2978484 h 3729114"/>
              <a:gd name="connsiteX16" fmla="*/ 3749352 w 3755903"/>
              <a:gd name="connsiteY16" fmla="*/ 3256428 h 3729114"/>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22529 w 3755903"/>
              <a:gd name="connsiteY13" fmla="*/ 2656123 h 3729114"/>
              <a:gd name="connsiteX14" fmla="*/ 3289663 w 3755903"/>
              <a:gd name="connsiteY14" fmla="*/ 2978484 h 3729114"/>
              <a:gd name="connsiteX15" fmla="*/ 3749352 w 3755903"/>
              <a:gd name="connsiteY15" fmla="*/ 3256428 h 3729114"/>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30454 w 3755903"/>
              <a:gd name="connsiteY13" fmla="*/ 2612424 h 3729114"/>
              <a:gd name="connsiteX14" fmla="*/ 3289663 w 3755903"/>
              <a:gd name="connsiteY14" fmla="*/ 2978484 h 3729114"/>
              <a:gd name="connsiteX15" fmla="*/ 3749352 w 3755903"/>
              <a:gd name="connsiteY15" fmla="*/ 3256428 h 3729114"/>
              <a:gd name="connsiteX0" fmla="*/ 3755903 w 3755903"/>
              <a:gd name="connsiteY0" fmla="*/ 3264410 h 3729114"/>
              <a:gd name="connsiteX1" fmla="*/ 3391649 w 3755903"/>
              <a:gd name="connsiteY1" fmla="*/ 3520134 h 3729114"/>
              <a:gd name="connsiteX2" fmla="*/ 2962049 w 3755903"/>
              <a:gd name="connsiteY2" fmla="*/ 3558897 h 3729114"/>
              <a:gd name="connsiteX3" fmla="*/ 2220372 w 3755903"/>
              <a:gd name="connsiteY3" fmla="*/ 3728717 h 3729114"/>
              <a:gd name="connsiteX4" fmla="*/ 1042147 w 3755903"/>
              <a:gd name="connsiteY4" fmla="*/ 3505319 h 3729114"/>
              <a:gd name="connsiteX5" fmla="*/ 261479 w 3755903"/>
              <a:gd name="connsiteY5" fmla="*/ 3050740 h 3729114"/>
              <a:gd name="connsiteX6" fmla="*/ 16216 w 3755903"/>
              <a:gd name="connsiteY6" fmla="*/ 2200752 h 3729114"/>
              <a:gd name="connsiteX7" fmla="*/ 34233 w 3755903"/>
              <a:gd name="connsiteY7" fmla="*/ 1633447 h 3729114"/>
              <a:gd name="connsiteX8" fmla="*/ 540095 w 3755903"/>
              <a:gd name="connsiteY8" fmla="*/ 291475 h 3729114"/>
              <a:gd name="connsiteX9" fmla="*/ 1648788 w 3755903"/>
              <a:gd name="connsiteY9" fmla="*/ 0 h 3729114"/>
              <a:gd name="connsiteX10" fmla="*/ 2431108 w 3755903"/>
              <a:gd name="connsiteY10" fmla="*/ 50005 h 3729114"/>
              <a:gd name="connsiteX11" fmla="*/ 3025166 w 3755903"/>
              <a:gd name="connsiteY11" fmla="*/ 370369 h 3729114"/>
              <a:gd name="connsiteX12" fmla="*/ 3382862 w 3755903"/>
              <a:gd name="connsiteY12" fmla="*/ 1171254 h 3729114"/>
              <a:gd name="connsiteX13" fmla="*/ 3430454 w 3755903"/>
              <a:gd name="connsiteY13" fmla="*/ 2612424 h 3729114"/>
              <a:gd name="connsiteX14" fmla="*/ 3289663 w 3755903"/>
              <a:gd name="connsiteY14" fmla="*/ 2978484 h 3729114"/>
              <a:gd name="connsiteX15" fmla="*/ 3749352 w 3755903"/>
              <a:gd name="connsiteY15" fmla="*/ 3256428 h 3729114"/>
              <a:gd name="connsiteX0" fmla="*/ 3755903 w 3755903"/>
              <a:gd name="connsiteY0" fmla="*/ 3264410 h 3728881"/>
              <a:gd name="connsiteX1" fmla="*/ 3391649 w 3755903"/>
              <a:gd name="connsiteY1" fmla="*/ 3520134 h 3728881"/>
              <a:gd name="connsiteX2" fmla="*/ 2962922 w 3755903"/>
              <a:gd name="connsiteY2" fmla="*/ 3541149 h 3728881"/>
              <a:gd name="connsiteX3" fmla="*/ 2220372 w 3755903"/>
              <a:gd name="connsiteY3" fmla="*/ 3728717 h 3728881"/>
              <a:gd name="connsiteX4" fmla="*/ 1042147 w 3755903"/>
              <a:gd name="connsiteY4" fmla="*/ 3505319 h 3728881"/>
              <a:gd name="connsiteX5" fmla="*/ 261479 w 3755903"/>
              <a:gd name="connsiteY5" fmla="*/ 3050740 h 3728881"/>
              <a:gd name="connsiteX6" fmla="*/ 16216 w 3755903"/>
              <a:gd name="connsiteY6" fmla="*/ 2200752 h 3728881"/>
              <a:gd name="connsiteX7" fmla="*/ 34233 w 3755903"/>
              <a:gd name="connsiteY7" fmla="*/ 1633447 h 3728881"/>
              <a:gd name="connsiteX8" fmla="*/ 540095 w 3755903"/>
              <a:gd name="connsiteY8" fmla="*/ 291475 h 3728881"/>
              <a:gd name="connsiteX9" fmla="*/ 1648788 w 3755903"/>
              <a:gd name="connsiteY9" fmla="*/ 0 h 3728881"/>
              <a:gd name="connsiteX10" fmla="*/ 2431108 w 3755903"/>
              <a:gd name="connsiteY10" fmla="*/ 50005 h 3728881"/>
              <a:gd name="connsiteX11" fmla="*/ 3025166 w 3755903"/>
              <a:gd name="connsiteY11" fmla="*/ 370369 h 3728881"/>
              <a:gd name="connsiteX12" fmla="*/ 3382862 w 3755903"/>
              <a:gd name="connsiteY12" fmla="*/ 1171254 h 3728881"/>
              <a:gd name="connsiteX13" fmla="*/ 3430454 w 3755903"/>
              <a:gd name="connsiteY13" fmla="*/ 2612424 h 3728881"/>
              <a:gd name="connsiteX14" fmla="*/ 3289663 w 3755903"/>
              <a:gd name="connsiteY14" fmla="*/ 2978484 h 3728881"/>
              <a:gd name="connsiteX15" fmla="*/ 3749352 w 3755903"/>
              <a:gd name="connsiteY15" fmla="*/ 3256428 h 3728881"/>
              <a:gd name="connsiteX0" fmla="*/ 3755903 w 3755903"/>
              <a:gd name="connsiteY0" fmla="*/ 3264410 h 3728816"/>
              <a:gd name="connsiteX1" fmla="*/ 3391649 w 3755903"/>
              <a:gd name="connsiteY1" fmla="*/ 3520134 h 3728816"/>
              <a:gd name="connsiteX2" fmla="*/ 2962922 w 3755903"/>
              <a:gd name="connsiteY2" fmla="*/ 3541149 h 3728816"/>
              <a:gd name="connsiteX3" fmla="*/ 2220372 w 3755903"/>
              <a:gd name="connsiteY3" fmla="*/ 3728717 h 3728816"/>
              <a:gd name="connsiteX4" fmla="*/ 1039530 w 3755903"/>
              <a:gd name="connsiteY4" fmla="*/ 3558566 h 3728816"/>
              <a:gd name="connsiteX5" fmla="*/ 261479 w 3755903"/>
              <a:gd name="connsiteY5" fmla="*/ 3050740 h 3728816"/>
              <a:gd name="connsiteX6" fmla="*/ 16216 w 3755903"/>
              <a:gd name="connsiteY6" fmla="*/ 2200752 h 3728816"/>
              <a:gd name="connsiteX7" fmla="*/ 34233 w 3755903"/>
              <a:gd name="connsiteY7" fmla="*/ 1633447 h 3728816"/>
              <a:gd name="connsiteX8" fmla="*/ 540095 w 3755903"/>
              <a:gd name="connsiteY8" fmla="*/ 291475 h 3728816"/>
              <a:gd name="connsiteX9" fmla="*/ 1648788 w 3755903"/>
              <a:gd name="connsiteY9" fmla="*/ 0 h 3728816"/>
              <a:gd name="connsiteX10" fmla="*/ 2431108 w 3755903"/>
              <a:gd name="connsiteY10" fmla="*/ 50005 h 3728816"/>
              <a:gd name="connsiteX11" fmla="*/ 3025166 w 3755903"/>
              <a:gd name="connsiteY11" fmla="*/ 370369 h 3728816"/>
              <a:gd name="connsiteX12" fmla="*/ 3382862 w 3755903"/>
              <a:gd name="connsiteY12" fmla="*/ 1171254 h 3728816"/>
              <a:gd name="connsiteX13" fmla="*/ 3430454 w 3755903"/>
              <a:gd name="connsiteY13" fmla="*/ 2612424 h 3728816"/>
              <a:gd name="connsiteX14" fmla="*/ 3289663 w 3755903"/>
              <a:gd name="connsiteY14" fmla="*/ 2978484 h 3728816"/>
              <a:gd name="connsiteX15" fmla="*/ 3749352 w 3755903"/>
              <a:gd name="connsiteY15" fmla="*/ 3256428 h 3728816"/>
              <a:gd name="connsiteX0" fmla="*/ 3750266 w 3750266"/>
              <a:gd name="connsiteY0" fmla="*/ 3264410 h 3728817"/>
              <a:gd name="connsiteX1" fmla="*/ 3386012 w 3750266"/>
              <a:gd name="connsiteY1" fmla="*/ 3520134 h 3728817"/>
              <a:gd name="connsiteX2" fmla="*/ 2957285 w 3750266"/>
              <a:gd name="connsiteY2" fmla="*/ 3541149 h 3728817"/>
              <a:gd name="connsiteX3" fmla="*/ 2214735 w 3750266"/>
              <a:gd name="connsiteY3" fmla="*/ 3728717 h 3728817"/>
              <a:gd name="connsiteX4" fmla="*/ 1033893 w 3750266"/>
              <a:gd name="connsiteY4" fmla="*/ 3558566 h 3728817"/>
              <a:gd name="connsiteX5" fmla="*/ 255842 w 3750266"/>
              <a:gd name="connsiteY5" fmla="*/ 3050740 h 3728817"/>
              <a:gd name="connsiteX6" fmla="*/ 18139 w 3750266"/>
              <a:gd name="connsiteY6" fmla="*/ 2281973 h 3728817"/>
              <a:gd name="connsiteX7" fmla="*/ 28596 w 3750266"/>
              <a:gd name="connsiteY7" fmla="*/ 1633447 h 3728817"/>
              <a:gd name="connsiteX8" fmla="*/ 534458 w 3750266"/>
              <a:gd name="connsiteY8" fmla="*/ 291475 h 3728817"/>
              <a:gd name="connsiteX9" fmla="*/ 1643151 w 3750266"/>
              <a:gd name="connsiteY9" fmla="*/ 0 h 3728817"/>
              <a:gd name="connsiteX10" fmla="*/ 2425471 w 3750266"/>
              <a:gd name="connsiteY10" fmla="*/ 50005 h 3728817"/>
              <a:gd name="connsiteX11" fmla="*/ 3019529 w 3750266"/>
              <a:gd name="connsiteY11" fmla="*/ 370369 h 3728817"/>
              <a:gd name="connsiteX12" fmla="*/ 3377225 w 3750266"/>
              <a:gd name="connsiteY12" fmla="*/ 1171254 h 3728817"/>
              <a:gd name="connsiteX13" fmla="*/ 3424817 w 3750266"/>
              <a:gd name="connsiteY13" fmla="*/ 2612424 h 3728817"/>
              <a:gd name="connsiteX14" fmla="*/ 3284026 w 3750266"/>
              <a:gd name="connsiteY14" fmla="*/ 2978484 h 3728817"/>
              <a:gd name="connsiteX15" fmla="*/ 3743715 w 3750266"/>
              <a:gd name="connsiteY15" fmla="*/ 3256428 h 3728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266" h="3728817">
                <a:moveTo>
                  <a:pt x="3750266" y="3264410"/>
                </a:moveTo>
                <a:cubicBezTo>
                  <a:pt x="3737566" y="3279227"/>
                  <a:pt x="3518175" y="3474011"/>
                  <a:pt x="3386012" y="3520134"/>
                </a:cubicBezTo>
                <a:cubicBezTo>
                  <a:pt x="3253849" y="3566257"/>
                  <a:pt x="3152498" y="3506385"/>
                  <a:pt x="2957285" y="3541149"/>
                </a:cubicBezTo>
                <a:cubicBezTo>
                  <a:pt x="2762072" y="3575913"/>
                  <a:pt x="2535300" y="3725814"/>
                  <a:pt x="2214735" y="3728717"/>
                </a:cubicBezTo>
                <a:cubicBezTo>
                  <a:pt x="1894170" y="3731620"/>
                  <a:pt x="1360375" y="3671562"/>
                  <a:pt x="1033893" y="3558566"/>
                </a:cubicBezTo>
                <a:cubicBezTo>
                  <a:pt x="707411" y="3445570"/>
                  <a:pt x="425134" y="3263505"/>
                  <a:pt x="255842" y="3050740"/>
                </a:cubicBezTo>
                <a:cubicBezTo>
                  <a:pt x="86550" y="2837975"/>
                  <a:pt x="56013" y="2518188"/>
                  <a:pt x="18139" y="2281973"/>
                </a:cubicBezTo>
                <a:cubicBezTo>
                  <a:pt x="-19735" y="2045758"/>
                  <a:pt x="10668" y="1759550"/>
                  <a:pt x="28596" y="1633447"/>
                </a:cubicBezTo>
                <a:cubicBezTo>
                  <a:pt x="109920" y="1087868"/>
                  <a:pt x="265366" y="563716"/>
                  <a:pt x="534458" y="291475"/>
                </a:cubicBezTo>
                <a:cubicBezTo>
                  <a:pt x="803551" y="19234"/>
                  <a:pt x="1289344" y="6827"/>
                  <a:pt x="1643151" y="0"/>
                </a:cubicBezTo>
                <a:cubicBezTo>
                  <a:pt x="1856511" y="5080"/>
                  <a:pt x="2196075" y="-11723"/>
                  <a:pt x="2425471" y="50005"/>
                </a:cubicBezTo>
                <a:cubicBezTo>
                  <a:pt x="2654867" y="111733"/>
                  <a:pt x="2860903" y="183494"/>
                  <a:pt x="3019529" y="370369"/>
                </a:cubicBezTo>
                <a:cubicBezTo>
                  <a:pt x="3178155" y="557244"/>
                  <a:pt x="3309677" y="797578"/>
                  <a:pt x="3377225" y="1171254"/>
                </a:cubicBezTo>
                <a:cubicBezTo>
                  <a:pt x="3444773" y="1544930"/>
                  <a:pt x="3548826" y="1984764"/>
                  <a:pt x="3424817" y="2612424"/>
                </a:cubicBezTo>
                <a:cubicBezTo>
                  <a:pt x="3389203" y="2718531"/>
                  <a:pt x="3367291" y="2865644"/>
                  <a:pt x="3284026" y="2978484"/>
                </a:cubicBezTo>
                <a:cubicBezTo>
                  <a:pt x="3298252" y="3020691"/>
                  <a:pt x="3403215" y="3263535"/>
                  <a:pt x="3743715" y="325642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596B20-E9D7-E94E-95DD-7ACC2364220D}"/>
              </a:ext>
            </a:extLst>
          </p:cNvPr>
          <p:cNvSpPr>
            <a:spLocks noGrp="1"/>
          </p:cNvSpPr>
          <p:nvPr>
            <p:ph type="title"/>
          </p:nvPr>
        </p:nvSpPr>
        <p:spPr>
          <a:xfrm>
            <a:off x="863601" y="750899"/>
            <a:ext cx="3288851" cy="2046090"/>
          </a:xfrm>
        </p:spPr>
        <p:txBody>
          <a:bodyPr>
            <a:normAutofit/>
          </a:bodyPr>
          <a:lstStyle/>
          <a:p>
            <a:pPr algn="ctr"/>
            <a:r>
              <a:rPr lang="en-US" dirty="0"/>
              <a:t>The Student’s T-Distribution</a:t>
            </a:r>
            <a:endParaRPr lang="en-US"/>
          </a:p>
        </p:txBody>
      </p:sp>
      <p:sp>
        <p:nvSpPr>
          <p:cNvPr id="3" name="Content Placeholder 2">
            <a:extLst>
              <a:ext uri="{FF2B5EF4-FFF2-40B4-BE49-F238E27FC236}">
                <a16:creationId xmlns:a16="http://schemas.microsoft.com/office/drawing/2014/main" id="{E7379323-DC52-0249-BB86-052EBFFD14D6}"/>
              </a:ext>
            </a:extLst>
          </p:cNvPr>
          <p:cNvSpPr>
            <a:spLocks noGrp="1"/>
          </p:cNvSpPr>
          <p:nvPr>
            <p:ph idx="1"/>
          </p:nvPr>
        </p:nvSpPr>
        <p:spPr>
          <a:xfrm>
            <a:off x="700315" y="3375348"/>
            <a:ext cx="3338285" cy="2940165"/>
          </a:xfrm>
        </p:spPr>
        <p:txBody>
          <a:bodyPr anchor="ctr">
            <a:normAutofit lnSpcReduction="10000"/>
          </a:bodyPr>
          <a:lstStyle/>
          <a:p>
            <a:pPr algn="ctr"/>
            <a:r>
              <a:rPr lang="en-US" dirty="0"/>
              <a:t>Fun fact: Takes its name from </a:t>
            </a:r>
            <a:r>
              <a:rPr lang="en-CA" dirty="0"/>
              <a:t>William Sealy </a:t>
            </a:r>
            <a:r>
              <a:rPr lang="en-CA" dirty="0" err="1"/>
              <a:t>Gosset</a:t>
            </a:r>
            <a:r>
              <a:rPr lang="en-CA" dirty="0"/>
              <a:t>, who used it for the </a:t>
            </a:r>
            <a:r>
              <a:rPr lang="en-US" dirty="0"/>
              <a:t>love of Guinness beer in Dublin, Ireland! </a:t>
            </a:r>
          </a:p>
          <a:p>
            <a:pPr algn="ctr"/>
            <a:r>
              <a:rPr lang="en-US" dirty="0"/>
              <a:t>NOTE: </a:t>
            </a:r>
            <a:r>
              <a:rPr lang="en-US" i="1" dirty="0"/>
              <a:t>v = </a:t>
            </a:r>
            <a:r>
              <a:rPr lang="en-US" dirty="0"/>
              <a:t>degrees of freedom (n-1)</a:t>
            </a:r>
            <a:endParaRPr lang="en-US" i="1" dirty="0"/>
          </a:p>
        </p:txBody>
      </p:sp>
    </p:spTree>
    <p:extLst>
      <p:ext uri="{BB962C8B-B14F-4D97-AF65-F5344CB8AC3E}">
        <p14:creationId xmlns:p14="http://schemas.microsoft.com/office/powerpoint/2010/main" val="1928946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61952-A512-2249-ADC2-4D91B681347F}"/>
              </a:ext>
            </a:extLst>
          </p:cNvPr>
          <p:cNvSpPr>
            <a:spLocks noGrp="1"/>
          </p:cNvSpPr>
          <p:nvPr>
            <p:ph type="title"/>
          </p:nvPr>
        </p:nvSpPr>
        <p:spPr/>
        <p:txBody>
          <a:bodyPr/>
          <a:lstStyle/>
          <a:p>
            <a:r>
              <a:rPr lang="en-US" dirty="0"/>
              <a:t>Let’s say…</a:t>
            </a:r>
          </a:p>
        </p:txBody>
      </p:sp>
      <p:sp>
        <p:nvSpPr>
          <p:cNvPr id="3" name="Content Placeholder 2">
            <a:extLst>
              <a:ext uri="{FF2B5EF4-FFF2-40B4-BE49-F238E27FC236}">
                <a16:creationId xmlns:a16="http://schemas.microsoft.com/office/drawing/2014/main" id="{46A0032C-FAE1-A74B-AA9F-DC3D51D2B2F1}"/>
              </a:ext>
            </a:extLst>
          </p:cNvPr>
          <p:cNvSpPr>
            <a:spLocks noGrp="1"/>
          </p:cNvSpPr>
          <p:nvPr>
            <p:ph idx="1"/>
          </p:nvPr>
        </p:nvSpPr>
        <p:spPr/>
        <p:txBody>
          <a:bodyPr>
            <a:normAutofit fontScale="85000" lnSpcReduction="20000"/>
          </a:bodyPr>
          <a:lstStyle/>
          <a:p>
            <a:pPr marL="457200" indent="-457200">
              <a:buFont typeface="Arial" panose="020B0604020202020204" pitchFamily="34" charset="0"/>
              <a:buChar char="•"/>
            </a:pPr>
            <a:r>
              <a:rPr lang="en-US" dirty="0"/>
              <a:t>We would like to compare the mean number of beers that are consumed between two groups of people from different cities (let’s say the London and Vancouver).</a:t>
            </a:r>
          </a:p>
          <a:p>
            <a:pPr marL="457200" indent="-457200">
              <a:buFont typeface="Arial" panose="020B0604020202020204" pitchFamily="34" charset="0"/>
              <a:buChar char="•"/>
            </a:pPr>
            <a:r>
              <a:rPr lang="en-US" dirty="0"/>
              <a:t>Each has an n = 25. </a:t>
            </a:r>
          </a:p>
          <a:p>
            <a:pPr marL="457200" indent="-457200">
              <a:buFont typeface="Arial" panose="020B0604020202020204" pitchFamily="34" charset="0"/>
              <a:buChar char="•"/>
            </a:pPr>
            <a:r>
              <a:rPr lang="en-US" dirty="0"/>
              <a:t>We can’t make a jump to our normal distribution here (lack of Central Limit Theorem)…but we can use our t-distribution!!!</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To make our comparison (a single sample t-test), we’d need to first standardize our values to make a comparison! </a:t>
            </a:r>
          </a:p>
          <a:p>
            <a:pPr marL="457200" indent="-457200">
              <a:buFont typeface="Arial" panose="020B0604020202020204" pitchFamily="34" charset="0"/>
              <a:buChar char="•"/>
            </a:pPr>
            <a:r>
              <a:rPr lang="en-US" dirty="0"/>
              <a:t>But here, we follow a slightly different standardization formula based on A SAMPLE! </a:t>
            </a:r>
          </a:p>
        </p:txBody>
      </p:sp>
    </p:spTree>
    <p:extLst>
      <p:ext uri="{BB962C8B-B14F-4D97-AF65-F5344CB8AC3E}">
        <p14:creationId xmlns:p14="http://schemas.microsoft.com/office/powerpoint/2010/main" val="3085204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FB80B-D462-524E-841E-2785C4FA1C1F}"/>
              </a:ext>
            </a:extLst>
          </p:cNvPr>
          <p:cNvSpPr>
            <a:spLocks noGrp="1"/>
          </p:cNvSpPr>
          <p:nvPr>
            <p:ph type="title"/>
          </p:nvPr>
        </p:nvSpPr>
        <p:spPr/>
        <p:txBody>
          <a:bodyPr>
            <a:normAutofit/>
          </a:bodyPr>
          <a:lstStyle/>
          <a:p>
            <a:r>
              <a:rPr lang="en-US" dirty="0"/>
              <a:t>p-Values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DEA7F83-3DA0-4143-8C1D-881F51EA27CA}"/>
                  </a:ext>
                </a:extLst>
              </p:cNvPr>
              <p:cNvSpPr>
                <a:spLocks noGrp="1"/>
              </p:cNvSpPr>
              <p:nvPr>
                <p:ph idx="1"/>
              </p:nvPr>
            </p:nvSpPr>
            <p:spPr/>
            <p:txBody>
              <a:bodyPr>
                <a:normAutofit fontScale="92500" lnSpcReduction="10000"/>
              </a:bodyPr>
              <a:lstStyle/>
              <a:p>
                <a:pPr marL="457200" indent="-457200">
                  <a:buFont typeface="Arial" panose="020B0604020202020204" pitchFamily="34" charset="0"/>
                  <a:buChar char="•"/>
                </a:pPr>
                <a:r>
                  <a:rPr lang="en-US" dirty="0"/>
                  <a:t>Whenever we make use of a statistical test, we’re looking to see if it’s “statistically significant”.</a:t>
                </a:r>
              </a:p>
              <a:p>
                <a:pPr marL="457200" indent="-457200">
                  <a:buFont typeface="Arial" panose="020B0604020202020204" pitchFamily="34" charset="0"/>
                  <a:buChar char="•"/>
                </a:pPr>
                <a:r>
                  <a:rPr lang="en-US" dirty="0"/>
                  <a:t>This means that p percent of the time (p = 1-alpha), we’d be convinced to find a value that is not equal (less or more for a one-tailed test or simply different for a two-tailed test). </a:t>
                </a:r>
              </a:p>
              <a:p>
                <a:pPr marL="457200" indent="-457200">
                  <a:buFont typeface="Arial" panose="020B0604020202020204" pitchFamily="34" charset="0"/>
                  <a:buChar char="•"/>
                </a:pPr>
                <a:r>
                  <a:rPr lang="en-US" dirty="0"/>
                  <a:t>That is, p percent of the time, given that the null hypothesis (H</a:t>
                </a:r>
                <a:r>
                  <a:rPr lang="en-US" baseline="-25000" dirty="0"/>
                  <a:t>0</a:t>
                </a:r>
                <a:r>
                  <a:rPr lang="en-US" dirty="0"/>
                  <a:t>) is true , we’d find that our comparison’s difference would be extremely rare (namely, that it would be very unlikely that the H</a:t>
                </a:r>
                <a:r>
                  <a:rPr lang="en-US" baseline="-25000" dirty="0"/>
                  <a:t>0</a:t>
                </a:r>
                <a:r>
                  <a:rPr lang="en-US" dirty="0"/>
                  <a:t> = 0)</a:t>
                </a:r>
                <a:r>
                  <a:rPr lang="en-US" baseline="-25000" dirty="0"/>
                  <a:t> </a:t>
                </a:r>
                <a:r>
                  <a:rPr lang="en-US" dirty="0"/>
                  <a:t>! If H</a:t>
                </a:r>
                <a:r>
                  <a:rPr lang="en-US" baseline="-25000" dirty="0"/>
                  <a:t>0</a:t>
                </a:r>
                <a:r>
                  <a:rPr lang="en-US" dirty="0"/>
                  <a:t> </a:t>
                </a:r>
                <a14:m>
                  <m:oMath xmlns:m="http://schemas.openxmlformats.org/officeDocument/2006/math">
                    <m:r>
                      <a:rPr lang="en-US" i="1" smtClean="0">
                        <a:latin typeface="Cambria Math" panose="02040503050406030204" pitchFamily="18" charset="0"/>
                        <a:ea typeface="Cambria Math" panose="02040503050406030204" pitchFamily="18" charset="0"/>
                      </a:rPr>
                      <m:t>≠</m:t>
                    </m:r>
                  </m:oMath>
                </a14:m>
                <a:r>
                  <a:rPr lang="en-US" dirty="0"/>
                  <a:t> 0, then we can safely REJECT our H</a:t>
                </a:r>
                <a:r>
                  <a:rPr lang="en-US" baseline="-25000" dirty="0"/>
                  <a:t>0. </a:t>
                </a:r>
              </a:p>
              <a:p>
                <a:pPr marL="457200" indent="-457200">
                  <a:buFont typeface="Arial" panose="020B0604020202020204" pitchFamily="34" charset="0"/>
                  <a:buChar char="•"/>
                </a:pPr>
                <a:r>
                  <a:rPr lang="en-US" dirty="0"/>
                  <a:t>NOTE: THIS ONLY ADDS to the possibility of supporting our alternative hypothesis (H</a:t>
                </a:r>
                <a:r>
                  <a:rPr lang="en-US" baseline="-25000" dirty="0"/>
                  <a:t>A</a:t>
                </a:r>
                <a:r>
                  <a:rPr lang="en-US" dirty="0"/>
                  <a:t>). BUT WE </a:t>
                </a:r>
                <a:r>
                  <a:rPr lang="en-US" u="sng" dirty="0"/>
                  <a:t>PROVE</a:t>
                </a:r>
                <a:r>
                  <a:rPr lang="en-US" dirty="0"/>
                  <a:t> </a:t>
                </a:r>
                <a:r>
                  <a:rPr lang="en-US" u="sng" dirty="0"/>
                  <a:t>NOTHING</a:t>
                </a:r>
                <a:r>
                  <a:rPr lang="en-US" dirty="0"/>
                  <a:t>!!!</a:t>
                </a:r>
              </a:p>
            </p:txBody>
          </p:sp>
        </mc:Choice>
        <mc:Fallback xmlns="">
          <p:sp>
            <p:nvSpPr>
              <p:cNvPr id="3" name="Content Placeholder 2">
                <a:extLst>
                  <a:ext uri="{FF2B5EF4-FFF2-40B4-BE49-F238E27FC236}">
                    <a16:creationId xmlns:a16="http://schemas.microsoft.com/office/drawing/2014/main" id="{3DEA7F83-3DA0-4143-8C1D-881F51EA27CA}"/>
                  </a:ext>
                </a:extLst>
              </p:cNvPr>
              <p:cNvSpPr>
                <a:spLocks noGrp="1" noRot="1" noChangeAspect="1" noMove="1" noResize="1" noEditPoints="1" noAdjustHandles="1" noChangeArrowheads="1" noChangeShapeType="1" noTextEdit="1"/>
              </p:cNvSpPr>
              <p:nvPr>
                <p:ph idx="1"/>
              </p:nvPr>
            </p:nvSpPr>
            <p:spPr>
              <a:blipFill>
                <a:blip r:embed="rId2"/>
                <a:stretch>
                  <a:fillRect l="-613" t="-2640" b="-3300"/>
                </a:stretch>
              </a:blipFill>
            </p:spPr>
            <p:txBody>
              <a:bodyPr/>
              <a:lstStyle/>
              <a:p>
                <a:r>
                  <a:rPr lang="en-US">
                    <a:noFill/>
                  </a:rPr>
                  <a:t> </a:t>
                </a:r>
              </a:p>
            </p:txBody>
          </p:sp>
        </mc:Fallback>
      </mc:AlternateContent>
    </p:spTree>
    <p:extLst>
      <p:ext uri="{BB962C8B-B14F-4D97-AF65-F5344CB8AC3E}">
        <p14:creationId xmlns:p14="http://schemas.microsoft.com/office/powerpoint/2010/main" val="4269259583"/>
      </p:ext>
    </p:extLst>
  </p:cSld>
  <p:clrMapOvr>
    <a:masterClrMapping/>
  </p:clrMapOvr>
</p:sld>
</file>

<file path=ppt/theme/theme1.xml><?xml version="1.0" encoding="utf-8"?>
<a:theme xmlns:a="http://schemas.openxmlformats.org/drawingml/2006/main" name="ChitchatVTI">
  <a:themeElements>
    <a:clrScheme name="bubbles">
      <a:dk1>
        <a:sysClr val="windowText" lastClr="000000"/>
      </a:dk1>
      <a:lt1>
        <a:sysClr val="window" lastClr="FFFFFF"/>
      </a:lt1>
      <a:dk2>
        <a:srgbClr val="071819"/>
      </a:dk2>
      <a:lt2>
        <a:srgbClr val="D5F2EB"/>
      </a:lt2>
      <a:accent1>
        <a:srgbClr val="38B698"/>
      </a:accent1>
      <a:accent2>
        <a:srgbClr val="528BD6"/>
      </a:accent2>
      <a:accent3>
        <a:srgbClr val="31A7C7"/>
      </a:accent3>
      <a:accent4>
        <a:srgbClr val="F15843"/>
      </a:accent4>
      <a:accent5>
        <a:srgbClr val="DE3A6D"/>
      </a:accent5>
      <a:accent6>
        <a:srgbClr val="7AAE3C"/>
      </a:accent6>
      <a:hlink>
        <a:srgbClr val="2F9880"/>
      </a:hlink>
      <a:folHlink>
        <a:srgbClr val="396CD1"/>
      </a:folHlink>
    </a:clrScheme>
    <a:fontScheme name="The Hand">
      <a:majorFont>
        <a:latin typeface="The Serif Hand"/>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itchatVTI" id="{08BB1610-1071-4750-BA6F-EA15E875FFCD}" vid="{D7BDF053-2181-45AE-9365-FFAA906CB4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482</TotalTime>
  <Words>2795</Words>
  <Application>Microsoft Macintosh PowerPoint</Application>
  <PresentationFormat>Widescreen</PresentationFormat>
  <Paragraphs>265</Paragraphs>
  <Slides>27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Calibri</vt:lpstr>
      <vt:lpstr>Cambria Math</vt:lpstr>
      <vt:lpstr>Courier New</vt:lpstr>
      <vt:lpstr>The Hand</vt:lpstr>
      <vt:lpstr>The Serif Hand</vt:lpstr>
      <vt:lpstr>Wingdings</vt:lpstr>
      <vt:lpstr>ChitchatVTI</vt:lpstr>
      <vt:lpstr>Statistics and R  Q &amp; A Session</vt:lpstr>
      <vt:lpstr>Plan for the Day</vt:lpstr>
      <vt:lpstr>Why are we Doing This?</vt:lpstr>
      <vt:lpstr>Back To BASICS!</vt:lpstr>
      <vt:lpstr>The Normal Distribution</vt:lpstr>
      <vt:lpstr>An example…</vt:lpstr>
      <vt:lpstr>The Student’s T-Distribution</vt:lpstr>
      <vt:lpstr>Let’s say…</vt:lpstr>
      <vt:lpstr>p-Values </vt:lpstr>
      <vt:lpstr>Problem with P-Values  (We will argue that they are seriously stupid)</vt:lpstr>
      <vt:lpstr>The awesomeness that is The  Confidence Interval!</vt:lpstr>
      <vt:lpstr>KeEp Calm and calculate effect sizeS!</vt:lpstr>
      <vt:lpstr>T-Tests</vt:lpstr>
      <vt:lpstr>T-Tests</vt:lpstr>
      <vt:lpstr>T-Tests</vt:lpstr>
      <vt:lpstr>ANOVAs </vt:lpstr>
      <vt:lpstr>Regressions</vt:lpstr>
      <vt:lpstr>Why we like regressions (They're the same as ANOVA!)</vt:lpstr>
      <vt:lpstr>Correlation is NOT CAUSATION!</vt:lpstr>
      <vt:lpstr>Logistic Regression</vt:lpstr>
      <vt:lpstr>Hierarchical Modeling</vt:lpstr>
      <vt:lpstr>How to fit a model</vt:lpstr>
      <vt:lpstr>Non-Parametric Statistics</vt:lpstr>
      <vt:lpstr>  But Remember: IN CASE all hell breaks lose,  We Pick ourselves up by the bootstraps  with Bootstrapping!</vt:lpstr>
      <vt:lpstr>bootstrapping</vt:lpstr>
      <vt:lpstr>A Simple Example – LET’S GET CODING!!!</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Alexander Bailey</dc:creator>
  <cp:lastModifiedBy>Alexander Bailey</cp:lastModifiedBy>
  <cp:revision>573</cp:revision>
  <dcterms:created xsi:type="dcterms:W3CDTF">2022-03-29T21:20:15Z</dcterms:created>
  <dcterms:modified xsi:type="dcterms:W3CDTF">2022-04-07T19:07:51Z</dcterms:modified>
</cp:coreProperties>
</file>

<file path=docProps/thumbnail.jpeg>
</file>